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69.bin" ContentType="application/vnd.openxmlformats-officedocument.oleObject"/>
  <Override PartName="/ppt/slides/slide28.xml" ContentType="application/vnd.openxmlformats-officedocument.presentationml.slide+xml"/>
  <Override PartName="/ppt/embeddings/oleObject38.bin" ContentType="application/vnd.openxmlformats-officedocument.oleObject"/>
  <Override PartName="/docProps/app.xml" ContentType="application/vnd.openxmlformats-officedocument.extended-properties+xml"/>
  <Override PartName="/ppt/embeddings/oleObject92.bin" ContentType="application/vnd.openxmlformats-officedocument.oleObject"/>
  <Override PartName="/ppt/notesSlides/notesSlide9.xml" ContentType="application/vnd.openxmlformats-officedocument.presentationml.notesSlide+xml"/>
  <Override PartName="/ppt/embeddings/oleObject76.bin" ContentType="application/vnd.openxmlformats-officedocument.oleObject"/>
  <Override PartName="/ppt/embeddings/oleObject107.bin" ContentType="application/vnd.openxmlformats-officedocument.oleObject"/>
  <Override PartName="/ppt/slides/slide11.xml" ContentType="application/vnd.openxmlformats-officedocument.presentationml.slide+xml"/>
  <Override PartName="/ppt/embeddings/oleObject55.bin" ContentType="application/vnd.openxmlformats-officedocument.oleObject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embeddings/oleObject53.bin" ContentType="application/vnd.openxmlformats-officedocument.oleObject"/>
  <Override PartName="/ppt/embeddings/oleObject132.bin" ContentType="application/vnd.openxmlformats-officedocument.oleObject"/>
  <Override PartName="/ppt/slideLayouts/slideLayout3.xml" ContentType="application/vnd.openxmlformats-officedocument.presentationml.slideLayout+xml"/>
  <Override PartName="/ppt/embeddings/oleObject109.bin" ContentType="application/vnd.openxmlformats-officedocument.oleObject"/>
  <Override PartName="/ppt/embeddings/oleObject45.bin" ContentType="application/vnd.openxmlformats-officedocument.oleObject"/>
  <Override PartName="/ppt/slideLayouts/slideLayout24.xml" ContentType="application/vnd.openxmlformats-officedocument.presentationml.slideLayout+xml"/>
  <Override PartName="/ppt/embeddings/oleObject86.bin" ContentType="application/vnd.openxmlformats-officedocument.oleObject"/>
  <Override PartName="/ppt/embeddings/oleObject126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embeddings/oleObject139.bin" ContentType="application/vnd.openxmlformats-officedocument.oleObject"/>
  <Default Extension="wmf" ContentType="image/x-wmf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embeddings/oleObject58.bin" ContentType="application/vnd.openxmlformats-officedocument.oleObject"/>
  <Override PartName="/ppt/embeddings/oleObject100.bin" ContentType="application/vnd.openxmlformats-officedocument.oleObject"/>
  <Override PartName="/ppt/notesSlides/notesSlide15.xml" ContentType="application/vnd.openxmlformats-officedocument.presentationml.notesSlide+xml"/>
  <Override PartName="/ppt/embeddings/oleObject136.bin" ContentType="application/vnd.openxmlformats-officedocument.oleObject"/>
  <Override PartName="/ppt/embeddings/oleObject43.bin" ContentType="application/vnd.openxmlformats-officedocument.oleObject"/>
  <Override PartName="/ppt/embeddings/oleObject80.bin" ContentType="application/vnd.openxmlformats-officedocument.oleObject"/>
  <Override PartName="/ppt/embeddings/oleObject56.bin" ContentType="application/vnd.openxmlformats-officedocument.oleObject"/>
  <Override PartName="/ppt/embeddings/oleObject95.bin" ContentType="application/vnd.openxmlformats-officedocument.oleObject"/>
  <Default Extension="pict" ContentType="image/pict"/>
  <Override PartName="/ppt/embeddings/oleObject108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77.bin" ContentType="application/vnd.openxmlformats-officedocument.oleObject"/>
  <Override PartName="/ppt/notesSlides/notesSlide13.xml" ContentType="application/vnd.openxmlformats-officedocument.presentationml.notesSlide+xml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36.bin" ContentType="application/vnd.openxmlformats-officedocument.oleObject"/>
  <Override PartName="/ppt/notesSlides/notesSlide1.xml" ContentType="application/vnd.openxmlformats-officedocument.presentationml.notesSlide+xml"/>
  <Override PartName="/ppt/embeddings/oleObject98.bin" ContentType="application/vnd.openxmlformats-officedocument.oleObject"/>
  <Override PartName="/ppt/slides/slide43.xml" ContentType="application/vnd.openxmlformats-officedocument.presentationml.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87.bin" ContentType="application/vnd.openxmlformats-officedocument.oleObject"/>
  <Override PartName="/ppt/embeddings/oleObject99.bin" ContentType="application/vnd.openxmlformats-officedocument.oleObject"/>
  <Override PartName="/ppt/slides/slide37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3.bin" ContentType="application/vnd.openxmlformats-officedocument.oleObject"/>
  <Override PartName="/ppt/slides/slide33.xml" ContentType="application/vnd.openxmlformats-officedocument.presentationml.slide+xml"/>
  <Override PartName="/ppt/embeddings/oleObject48.bin" ContentType="application/vnd.openxmlformats-officedocument.oleObject"/>
  <Default Extension="vml" ContentType="application/vnd.openxmlformats-officedocument.vmlDrawing"/>
  <Override PartName="/ppt/commentAuthors.xml" ContentType="application/vnd.openxmlformats-officedocument.presentationml.commentAuthors+xml"/>
  <Default Extension="png" ContentType="image/png"/>
  <Override PartName="/ppt/embeddings/oleObject75.bin" ContentType="application/vnd.openxmlformats-officedocument.oleObject"/>
  <Override PartName="/ppt/embeddings/Microsoft_Equation1.bin" ContentType="application/vnd.openxmlformats-officedocument.oleObject"/>
  <Override PartName="/ppt/embeddings/oleObject118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embeddings/oleObject28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Override PartName="/ppt/embeddings/oleObject66.bin" ContentType="application/vnd.openxmlformats-officedocument.oleObject"/>
  <Override PartName="/ppt/embeddings/oleObject143.bin" ContentType="application/vnd.openxmlformats-officedocument.oleObject"/>
  <Default Extension="bin" ContentType="application/vnd.openxmlformats-officedocument.presentationml.printerSettings"/>
  <Override PartName="/ppt/embeddings/oleObject102.bin" ContentType="application/vnd.openxmlformats-officedocument.oleObject"/>
  <Override PartName="/ppt/slides/slide53.xml" ContentType="application/vnd.openxmlformats-officedocument.presentationml.slide+xml"/>
  <Override PartName="/ppt/slideLayouts/slideLayout19.xml" ContentType="application/vnd.openxmlformats-officedocument.presentationml.slideLayout+xml"/>
  <Override PartName="/ppt/embeddings/oleObject60.bin" ContentType="application/vnd.openxmlformats-officedocument.oleObject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35.bin" ContentType="application/vnd.openxmlformats-officedocument.oleObject"/>
  <Override PartName="/ppt/embeddings/oleObject82.bin" ContentType="application/vnd.openxmlformats-officedocument.oleObject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oleObject96.bin" ContentType="application/vnd.openxmlformats-officedocument.oleObject"/>
  <Override PartName="/ppt/slides/slide2.xml" ContentType="application/vnd.openxmlformats-officedocument.presentationml.slide+xml"/>
  <Override PartName="/ppt/embeddings/oleObject141.bin" ContentType="application/vnd.openxmlformats-officedocument.oleObject"/>
  <Override PartName="/ppt/embeddings/oleObject104.bin" ContentType="application/vnd.openxmlformats-officedocument.oleObject"/>
  <Override PartName="/ppt/embeddings/oleObject121.bin" ContentType="application/vnd.openxmlformats-officedocument.oleObject"/>
  <Override PartName="/ppt/slides/slide45.xml" ContentType="application/vnd.openxmlformats-officedocument.presentationml.slide+xml"/>
  <Override PartName="/ppt/embeddings/oleObject44.bin" ContentType="application/vnd.openxmlformats-officedocument.oleObject"/>
  <Override PartName="/ppt/embeddings/oleObject19.bin" ContentType="application/vnd.openxmlformats-officedocument.oleObject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slides/slide54.xml" ContentType="application/vnd.openxmlformats-officedocument.presentationml.slide+xml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notesSlides/notesSlide3.xml" ContentType="application/vnd.openxmlformats-officedocument.presentationml.notesSlide+xml"/>
  <Override PartName="/ppt/embeddings/oleObject79.bin" ContentType="application/vnd.openxmlformats-officedocument.oleObject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embeddings/oleObject2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slides/slide44.xml" ContentType="application/vnd.openxmlformats-officedocument.presentationml.slide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2.bin" ContentType="application/vnd.openxmlformats-officedocument.oleObject"/>
  <Override PartName="/ppt/embeddings/oleObject67.bin" ContentType="application/vnd.openxmlformats-officedocument.oleObject"/>
  <Override PartName="/ppt/embeddings/oleObject131.bin" ContentType="application/vnd.openxmlformats-officedocument.oleObject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embeddings/oleObject112.bin" ContentType="application/vnd.openxmlformats-officedocument.oleObject"/>
  <Override PartName="/ppt/embeddings/oleObject115.bin" ContentType="application/vnd.openxmlformats-officedocument.oleObject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embeddings/oleObject93.bin" ContentType="application/vnd.openxmlformats-officedocument.oleObject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116.bin" ContentType="application/vnd.openxmlformats-officedocument.oleObject"/>
  <Override PartName="/ppt/embeddings/oleObject32.bin" ContentType="application/vnd.openxmlformats-officedocument.oleObject"/>
  <Default Extension="jpeg" ContentType="image/jpeg"/>
  <Override PartName="/ppt/slides/slide3.xml" ContentType="application/vnd.openxmlformats-officedocument.presentationml.slide+xml"/>
  <Override PartName="/ppt/embeddings/oleObject6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embeddings/oleObject148.bin" ContentType="application/vnd.openxmlformats-officedocument.oleObject"/>
  <Override PartName="/ppt/slides/slide15.xml" ContentType="application/vnd.openxmlformats-officedocument.presentationml.slide+xml"/>
  <Override PartName="/ppt/embeddings/oleObject78.bin" ContentType="application/vnd.openxmlformats-officedocument.oleObject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embeddings/oleObject61.bin" ContentType="application/vnd.openxmlformats-officedocument.oleObject"/>
  <Override PartName="/ppt/slides/slide38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embeddings/oleObject147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ppt/embeddings/oleObject122.bin" ContentType="application/vnd.openxmlformats-officedocument.oleObject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embeddings/oleObject101.bin" ContentType="application/vnd.openxmlformats-officedocument.oleObject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oleObject74.bin" ContentType="application/vnd.openxmlformats-officedocument.oleObject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embeddings/oleObject124.bin" ContentType="application/vnd.openxmlformats-officedocument.oleObject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2.bin" ContentType="application/vnd.openxmlformats-officedocument.oleObject"/>
  <Override PartName="/ppt/embeddings/oleObject34.bin" ContentType="application/vnd.openxmlformats-officedocument.oleObject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embeddings/oleObject127.bin" ContentType="application/vnd.openxmlformats-officedocument.oleObject"/>
  <Override PartName="/ppt/notesSlides/notesSlide4.xml" ContentType="application/vnd.openxmlformats-officedocument.presentationml.notesSlide+xml"/>
  <Override PartName="/ppt/embeddings/oleObject68.bin" ContentType="application/vnd.openxmlformats-officedocument.oleObject"/>
  <Override PartName="/ppt/embeddings/oleObject31.bin" ContentType="application/vnd.openxmlformats-officedocument.oleObject"/>
  <Override PartName="/ppt/slides/slide13.xml" ContentType="application/vnd.openxmlformats-officedocument.presentationml.slide+xml"/>
  <Override PartName="/ppt/embeddings/oleObject84.bin" ContentType="application/vnd.openxmlformats-officedocument.oleObject"/>
  <Override PartName="/ppt/embeddings/oleObject72.bin" ContentType="application/vnd.openxmlformats-officedocument.oleObject"/>
  <Override PartName="/ppt/embeddings/oleObject114.bin" ContentType="application/vnd.openxmlformats-officedocument.oleObject"/>
  <Override PartName="/ppt/embeddings/oleObject6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119.bin" ContentType="application/vnd.openxmlformats-officedocument.oleObject"/>
  <Override PartName="/ppt/slideLayouts/slideLayout4.xml" ContentType="application/vnd.openxmlformats-officedocument.presentationml.slideLayout+xml"/>
  <Override PartName="/ppt/embeddings/oleObject54.bin" ContentType="application/vnd.openxmlformats-officedocument.oleObject"/>
  <Override PartName="/ppt/slideLayouts/slideLayout2.xml" ContentType="application/vnd.openxmlformats-officedocument.presentationml.slideLayout+xml"/>
  <Override PartName="/ppt/embeddings/oleObject125.bin" ContentType="application/vnd.openxmlformats-officedocument.oleObject"/>
  <Override PartName="/ppt/embeddings/oleObject50.bin" ContentType="application/vnd.openxmlformats-officedocument.oleObject"/>
  <Override PartName="/ppt/slideLayouts/slideLayout6.xml" ContentType="application/vnd.openxmlformats-officedocument.presentationml.slideLayout+xml"/>
  <Override PartName="/ppt/embeddings/oleObject59.bin" ContentType="application/vnd.openxmlformats-officedocument.oleObject"/>
  <Override PartName="/ppt/embeddings/oleObject133.bin" ContentType="application/vnd.openxmlformats-officedocument.oleObject"/>
  <Override PartName="/ppt/slideLayouts/slideLayout14.xml" ContentType="application/vnd.openxmlformats-officedocument.presentationml.slideLayout+xml"/>
  <Override PartName="/ppt/embeddings/oleObject129.bin" ContentType="application/vnd.openxmlformats-officedocument.oleObject"/>
  <Override PartName="/ppt/embeddings/oleObject89.bin" ContentType="application/vnd.openxmlformats-officedocument.oleObject"/>
  <Override PartName="/ppt/embeddings/oleObject10.bin" ContentType="application/vnd.openxmlformats-officedocument.oleObject"/>
  <Override PartName="/ppt/presProps.xml" ContentType="application/vnd.openxmlformats-officedocument.presentationml.presProps+xml"/>
  <Override PartName="/ppt/embeddings/oleObject88.bin" ContentType="application/vnd.openxmlformats-officedocument.oleObject"/>
  <Override PartName="/ppt/embeddings/oleObject15.bin" ContentType="application/vnd.openxmlformats-officedocument.oleObject"/>
  <Override PartName="/ppt/embeddings/oleObject81.bin" ContentType="application/vnd.openxmlformats-officedocument.oleObject"/>
  <Override PartName="/ppt/embeddings/oleObject146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51.bin" ContentType="application/vnd.openxmlformats-officedocument.oleObject"/>
  <Override PartName="/ppt/embeddings/oleObject90.bin" ContentType="application/vnd.openxmlformats-officedocument.oleObject"/>
  <Override PartName="/ppt/slideLayouts/slideLayout16.xml" ContentType="application/vnd.openxmlformats-officedocument.presentationml.slideLayout+xml"/>
  <Override PartName="/ppt/embeddings/oleObject140.bin" ContentType="application/vnd.openxmlformats-officedocument.oleObject"/>
  <Override PartName="/ppt/embeddings/oleObject142.bin" ContentType="application/vnd.openxmlformats-officedocument.oleObject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embeddings/oleObject120.bin" ContentType="application/vnd.openxmlformats-officedocument.oleObject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embeddings/oleObject130.bin" ContentType="application/vnd.openxmlformats-officedocument.oleObject"/>
  <Override PartName="/ppt/embeddings/oleObject18.bin" ContentType="application/vnd.openxmlformats-officedocument.oleObject"/>
  <Override PartName="/ppt/embeddings/oleObject117.bin" ContentType="application/vnd.openxmlformats-officedocument.oleObject"/>
  <Override PartName="/ppt/embeddings/oleObject128.bin" ContentType="application/vnd.openxmlformats-officedocument.oleObject"/>
  <Override PartName="/ppt/embeddings/oleObject94.bin" ContentType="application/vnd.openxmlformats-officedocument.oleObject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embeddings/oleObject20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embeddings/oleObject33.bin" ContentType="application/vnd.openxmlformats-officedocument.oleObject"/>
  <Override PartName="/ppt/slides/slide57.xml" ContentType="application/vnd.openxmlformats-officedocument.presentationml.slide+xml"/>
  <Override PartName="/ppt/embeddings/oleObject70.bin" ContentType="application/vnd.openxmlformats-officedocument.oleObject"/>
  <Override PartName="/ppt/notesSlides/notesSlide7.xml" ContentType="application/vnd.openxmlformats-officedocument.presentationml.notesSlide+xml"/>
  <Override PartName="/ppt/embeddings/oleObject26.bin" ContentType="application/vnd.openxmlformats-officedocument.oleObject"/>
  <Override PartName="/ppt/embeddings/oleObject123.bin" ContentType="application/vnd.openxmlformats-officedocument.oleObject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oleObject47.bin" ContentType="application/vnd.openxmlformats-officedocument.oleObject"/>
  <Override PartName="/ppt/notesSlides/notesSlide5.xml" ContentType="application/vnd.openxmlformats-officedocument.presentationml.notes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embeddings/oleObject5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embeddings/oleObject97.bin" ContentType="application/vnd.openxmlformats-officedocument.oleObject"/>
  <Override PartName="/ppt/embeddings/oleObject71.bin" ContentType="application/vnd.openxmlformats-officedocument.oleObject"/>
  <Override PartName="/ppt/embeddings/oleObject138.bin" ContentType="application/vnd.openxmlformats-officedocument.oleObject"/>
  <Override PartName="/ppt/embeddings/oleObject14.bin" ContentType="application/vnd.openxmlformats-officedocument.oleObject"/>
  <Override PartName="/ppt/slides/slide4.xml" ContentType="application/vnd.openxmlformats-officedocument.presentationml.slide+xml"/>
  <Override PartName="/ppt/embeddings/oleObject113.bin" ContentType="application/vnd.openxmlformats-officedocument.oleObject"/>
  <Override PartName="/ppt/embeddings/oleObject21.bin" ContentType="application/vnd.openxmlformats-officedocument.oleObject"/>
  <Override PartName="/ppt/embeddings/oleObject73.bin" ContentType="application/vnd.openxmlformats-officedocument.oleObject"/>
  <Override PartName="/ppt/embeddings/oleObject135.bin" ContentType="application/vnd.openxmlformats-officedocument.oleObject"/>
  <Override PartName="/ppt/slides/slide8.xml" ContentType="application/vnd.openxmlformats-officedocument.presentationml.slide+xml"/>
  <Override PartName="/ppt/embeddings/oleObject30.bin" ContentType="application/vnd.openxmlformats-officedocument.oleObject"/>
  <Override PartName="/ppt/embeddings/oleObject106.bin" ContentType="application/vnd.openxmlformats-officedocument.oleObject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embeddings/oleObject83.bin" ContentType="application/vnd.openxmlformats-officedocument.oleObject"/>
  <Override PartName="/ppt/embeddings/oleObject9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663" r:id="rId2"/>
  </p:sldMasterIdLst>
  <p:notesMasterIdLst>
    <p:notesMasterId r:id="rId62"/>
  </p:notesMasterIdLst>
  <p:sldIdLst>
    <p:sldId id="381" r:id="rId3"/>
    <p:sldId id="382" r:id="rId4"/>
    <p:sldId id="256" r:id="rId5"/>
    <p:sldId id="264" r:id="rId6"/>
    <p:sldId id="334" r:id="rId7"/>
    <p:sldId id="363" r:id="rId8"/>
    <p:sldId id="333" r:id="rId9"/>
    <p:sldId id="357" r:id="rId10"/>
    <p:sldId id="335" r:id="rId11"/>
    <p:sldId id="364" r:id="rId12"/>
    <p:sldId id="336" r:id="rId13"/>
    <p:sldId id="337" r:id="rId14"/>
    <p:sldId id="356" r:id="rId15"/>
    <p:sldId id="330" r:id="rId16"/>
    <p:sldId id="338" r:id="rId17"/>
    <p:sldId id="305" r:id="rId18"/>
    <p:sldId id="358" r:id="rId19"/>
    <p:sldId id="328" r:id="rId20"/>
    <p:sldId id="340" r:id="rId21"/>
    <p:sldId id="343" r:id="rId22"/>
    <p:sldId id="347" r:id="rId23"/>
    <p:sldId id="350" r:id="rId24"/>
    <p:sldId id="349" r:id="rId25"/>
    <p:sldId id="365" r:id="rId26"/>
    <p:sldId id="366" r:id="rId27"/>
    <p:sldId id="344" r:id="rId28"/>
    <p:sldId id="345" r:id="rId29"/>
    <p:sldId id="260" r:id="rId30"/>
    <p:sldId id="322" r:id="rId31"/>
    <p:sldId id="353" r:id="rId32"/>
    <p:sldId id="342" r:id="rId33"/>
    <p:sldId id="348" r:id="rId34"/>
    <p:sldId id="367" r:id="rId35"/>
    <p:sldId id="259" r:id="rId36"/>
    <p:sldId id="360" r:id="rId37"/>
    <p:sldId id="368" r:id="rId38"/>
    <p:sldId id="369" r:id="rId39"/>
    <p:sldId id="370" r:id="rId40"/>
    <p:sldId id="371" r:id="rId41"/>
    <p:sldId id="394" r:id="rId42"/>
    <p:sldId id="395" r:id="rId43"/>
    <p:sldId id="396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77" r:id="rId56"/>
    <p:sldId id="378" r:id="rId57"/>
    <p:sldId id="380" r:id="rId58"/>
    <p:sldId id="339" r:id="rId59"/>
    <p:sldId id="359" r:id="rId60"/>
    <p:sldId id="326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ek Zrałek" initials="M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FD98"/>
    <a:srgbClr val="EDFD99"/>
    <a:srgbClr val="EFFD99"/>
    <a:srgbClr val="F2FD9A"/>
    <a:srgbClr val="F8FE98"/>
    <a:srgbClr val="FDFE98"/>
    <a:srgbClr val="FCFE94"/>
    <a:srgbClr val="669900"/>
    <a:srgbClr val="99FF3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99" autoAdjust="0"/>
    <p:restoredTop sz="94660"/>
  </p:normalViewPr>
  <p:slideViewPr>
    <p:cSldViewPr snapToObjects="1">
      <p:cViewPr varScale="1">
        <p:scale>
          <a:sx n="147" d="100"/>
          <a:sy n="147" d="100"/>
        </p:scale>
        <p:origin x="-1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commentAuthors" Target="commentAuthors.xml"/><Relationship Id="rId60" Type="http://schemas.openxmlformats.org/officeDocument/2006/relationships/slide" Target="slides/slide58.xml"/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63" Type="http://schemas.openxmlformats.org/officeDocument/2006/relationships/printerSettings" Target="printerSettings/printerSettings1.bin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58" Type="http://schemas.openxmlformats.org/officeDocument/2006/relationships/slide" Target="slides/slide56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57" Type="http://schemas.openxmlformats.org/officeDocument/2006/relationships/slide" Target="slides/slide55.xml"/><Relationship Id="rId59" Type="http://schemas.openxmlformats.org/officeDocument/2006/relationships/slide" Target="slides/slide57.xml"/><Relationship Id="rId35" Type="http://schemas.openxmlformats.org/officeDocument/2006/relationships/slide" Target="slides/slide33.xml"/><Relationship Id="rId51" Type="http://schemas.openxmlformats.org/officeDocument/2006/relationships/slide" Target="slides/slide49.xml"/><Relationship Id="rId55" Type="http://schemas.openxmlformats.org/officeDocument/2006/relationships/slide" Target="slides/slide5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62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slide" Target="slides/slide54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slide" Target="slides/slide50.xml"/><Relationship Id="rId65" Type="http://schemas.openxmlformats.org/officeDocument/2006/relationships/presProps" Target="presProps.xml"/><Relationship Id="rId67" Type="http://schemas.openxmlformats.org/officeDocument/2006/relationships/theme" Target="theme/theme1.xml"/><Relationship Id="rId54" Type="http://schemas.openxmlformats.org/officeDocument/2006/relationships/slide" Target="slides/slide52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61" Type="http://schemas.openxmlformats.org/officeDocument/2006/relationships/slide" Target="slides/slide59.xml"/><Relationship Id="rId53" Type="http://schemas.openxmlformats.org/officeDocument/2006/relationships/slide" Target="slides/slide5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68" Type="http://schemas.openxmlformats.org/officeDocument/2006/relationships/tableStyles" Target="tableStyles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ict"/><Relationship Id="rId3" Type="http://schemas.openxmlformats.org/officeDocument/2006/relationships/image" Target="../media/image3.pict"/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ict"/><Relationship Id="rId3" Type="http://schemas.openxmlformats.org/officeDocument/2006/relationships/image" Target="../media/image62.pict"/><Relationship Id="rId1" Type="http://schemas.openxmlformats.org/officeDocument/2006/relationships/image" Target="../media/image6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ict"/><Relationship Id="rId3" Type="http://schemas.openxmlformats.org/officeDocument/2006/relationships/image" Target="../media/image78.pict"/><Relationship Id="rId1" Type="http://schemas.openxmlformats.org/officeDocument/2006/relationships/image" Target="../media/image76.pict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ict"/><Relationship Id="rId1" Type="http://schemas.openxmlformats.org/officeDocument/2006/relationships/image" Target="../media/image102.pict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6.pict"/><Relationship Id="rId4" Type="http://schemas.openxmlformats.org/officeDocument/2006/relationships/image" Target="../media/image114.pict"/><Relationship Id="rId1" Type="http://schemas.openxmlformats.org/officeDocument/2006/relationships/image" Target="../media/image14.pict"/><Relationship Id="rId2" Type="http://schemas.openxmlformats.org/officeDocument/2006/relationships/image" Target="../media/image15.pict"/><Relationship Id="rId3" Type="http://schemas.openxmlformats.org/officeDocument/2006/relationships/image" Target="../media/image13.pict"/><Relationship Id="rId5" Type="http://schemas.openxmlformats.org/officeDocument/2006/relationships/image" Target="../media/image115.pict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1.pict"/><Relationship Id="rId5" Type="http://schemas.openxmlformats.org/officeDocument/2006/relationships/image" Target="../media/image122.pict"/><Relationship Id="rId7" Type="http://schemas.openxmlformats.org/officeDocument/2006/relationships/image" Target="../media/image124.pict"/><Relationship Id="rId1" Type="http://schemas.openxmlformats.org/officeDocument/2006/relationships/image" Target="../media/image118.pict"/><Relationship Id="rId2" Type="http://schemas.openxmlformats.org/officeDocument/2006/relationships/image" Target="../media/image119.pict"/><Relationship Id="rId3" Type="http://schemas.openxmlformats.org/officeDocument/2006/relationships/image" Target="../media/image120.pict"/><Relationship Id="rId6" Type="http://schemas.openxmlformats.org/officeDocument/2006/relationships/image" Target="../media/image123.pict"/></Relationships>
</file>

<file path=ppt/drawings/_rels/vmlDrawing1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1.pict"/><Relationship Id="rId4" Type="http://schemas.openxmlformats.org/officeDocument/2006/relationships/image" Target="../media/image129.pict"/><Relationship Id="rId1" Type="http://schemas.openxmlformats.org/officeDocument/2006/relationships/image" Target="../media/image127.pict"/><Relationship Id="rId2" Type="http://schemas.openxmlformats.org/officeDocument/2006/relationships/image" Target="../media/image2.pict"/><Relationship Id="rId3" Type="http://schemas.openxmlformats.org/officeDocument/2006/relationships/image" Target="../media/image128.pict"/><Relationship Id="rId5" Type="http://schemas.openxmlformats.org/officeDocument/2006/relationships/image" Target="../media/image130.pict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4.pict"/><Relationship Id="rId1" Type="http://schemas.openxmlformats.org/officeDocument/2006/relationships/image" Target="../media/image2.pict"/><Relationship Id="rId2" Type="http://schemas.openxmlformats.org/officeDocument/2006/relationships/image" Target="../media/image132.pict"/><Relationship Id="rId3" Type="http://schemas.openxmlformats.org/officeDocument/2006/relationships/image" Target="../media/image133.pict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8.pict"/><Relationship Id="rId1" Type="http://schemas.openxmlformats.org/officeDocument/2006/relationships/image" Target="../media/image135.pict"/><Relationship Id="rId2" Type="http://schemas.openxmlformats.org/officeDocument/2006/relationships/image" Target="../media/image136.pict"/><Relationship Id="rId3" Type="http://schemas.openxmlformats.org/officeDocument/2006/relationships/image" Target="../media/image137.pict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ict"/><Relationship Id="rId4" Type="http://schemas.openxmlformats.org/officeDocument/2006/relationships/image" Target="../media/image141.pict"/><Relationship Id="rId10" Type="http://schemas.openxmlformats.org/officeDocument/2006/relationships/image" Target="../media/image147.pict"/><Relationship Id="rId5" Type="http://schemas.openxmlformats.org/officeDocument/2006/relationships/image" Target="../media/image142.pict"/><Relationship Id="rId7" Type="http://schemas.openxmlformats.org/officeDocument/2006/relationships/image" Target="../media/image144.pict"/><Relationship Id="rId11" Type="http://schemas.openxmlformats.org/officeDocument/2006/relationships/image" Target="../media/image148.pict"/><Relationship Id="rId1" Type="http://schemas.openxmlformats.org/officeDocument/2006/relationships/image" Target="../media/image2.pict"/><Relationship Id="rId2" Type="http://schemas.openxmlformats.org/officeDocument/2006/relationships/image" Target="../media/image139.pict"/><Relationship Id="rId9" Type="http://schemas.openxmlformats.org/officeDocument/2006/relationships/image" Target="../media/image146.pict"/><Relationship Id="rId3" Type="http://schemas.openxmlformats.org/officeDocument/2006/relationships/image" Target="../media/image140.pict"/><Relationship Id="rId6" Type="http://schemas.openxmlformats.org/officeDocument/2006/relationships/image" Target="../media/image143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ict"/><Relationship Id="rId1" Type="http://schemas.openxmlformats.org/officeDocument/2006/relationships/image" Target="../media/image8.pict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ict"/><Relationship Id="rId4" Type="http://schemas.openxmlformats.org/officeDocument/2006/relationships/image" Target="../media/image155.pict"/><Relationship Id="rId10" Type="http://schemas.openxmlformats.org/officeDocument/2006/relationships/image" Target="../media/image161.pict"/><Relationship Id="rId5" Type="http://schemas.openxmlformats.org/officeDocument/2006/relationships/image" Target="../media/image156.pict"/><Relationship Id="rId7" Type="http://schemas.openxmlformats.org/officeDocument/2006/relationships/image" Target="../media/image158.pict"/><Relationship Id="rId11" Type="http://schemas.openxmlformats.org/officeDocument/2006/relationships/image" Target="../media/image162.pict"/><Relationship Id="rId1" Type="http://schemas.openxmlformats.org/officeDocument/2006/relationships/image" Target="../media/image2.pict"/><Relationship Id="rId2" Type="http://schemas.openxmlformats.org/officeDocument/2006/relationships/image" Target="../media/image153.pict"/><Relationship Id="rId9" Type="http://schemas.openxmlformats.org/officeDocument/2006/relationships/image" Target="../media/image160.pict"/><Relationship Id="rId3" Type="http://schemas.openxmlformats.org/officeDocument/2006/relationships/image" Target="../media/image154.pict"/><Relationship Id="rId6" Type="http://schemas.openxmlformats.org/officeDocument/2006/relationships/image" Target="../media/image157.pict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ict"/><Relationship Id="rId3" Type="http://schemas.openxmlformats.org/officeDocument/2006/relationships/image" Target="../media/image165.pict"/><Relationship Id="rId1" Type="http://schemas.openxmlformats.org/officeDocument/2006/relationships/image" Target="../media/image163.pict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9.pict"/><Relationship Id="rId1" Type="http://schemas.openxmlformats.org/officeDocument/2006/relationships/image" Target="../media/image166.pict"/><Relationship Id="rId2" Type="http://schemas.openxmlformats.org/officeDocument/2006/relationships/image" Target="../media/image167.pict"/><Relationship Id="rId3" Type="http://schemas.openxmlformats.org/officeDocument/2006/relationships/image" Target="../media/image168.pict"/><Relationship Id="rId5" Type="http://schemas.openxmlformats.org/officeDocument/2006/relationships/image" Target="../media/image170.pict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ict"/><Relationship Id="rId1" Type="http://schemas.openxmlformats.org/officeDocument/2006/relationships/image" Target="../media/image2.pict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pict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ict"/><Relationship Id="rId4" Type="http://schemas.openxmlformats.org/officeDocument/2006/relationships/image" Target="../media/image175.pict"/><Relationship Id="rId5" Type="http://schemas.openxmlformats.org/officeDocument/2006/relationships/image" Target="../media/image176.pict"/><Relationship Id="rId7" Type="http://schemas.openxmlformats.org/officeDocument/2006/relationships/image" Target="../media/image178.pict"/><Relationship Id="rId1" Type="http://schemas.openxmlformats.org/officeDocument/2006/relationships/image" Target="../media/image2.pict"/><Relationship Id="rId2" Type="http://schemas.openxmlformats.org/officeDocument/2006/relationships/image" Target="../media/image173.pict"/><Relationship Id="rId9" Type="http://schemas.openxmlformats.org/officeDocument/2006/relationships/image" Target="../media/image180.pict"/><Relationship Id="rId3" Type="http://schemas.openxmlformats.org/officeDocument/2006/relationships/image" Target="../media/image174.pict"/><Relationship Id="rId6" Type="http://schemas.openxmlformats.org/officeDocument/2006/relationships/image" Target="../media/image177.pict"/></Relationships>
</file>

<file path=ppt/drawings/_rels/vmlDrawing2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4.pict"/><Relationship Id="rId1" Type="http://schemas.openxmlformats.org/officeDocument/2006/relationships/image" Target="../media/image181.pict"/><Relationship Id="rId2" Type="http://schemas.openxmlformats.org/officeDocument/2006/relationships/image" Target="../media/image182.pict"/><Relationship Id="rId3" Type="http://schemas.openxmlformats.org/officeDocument/2006/relationships/image" Target="../media/image183.pict"/></Relationships>
</file>

<file path=ppt/drawings/_rels/vmlDrawing2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7.pict"/><Relationship Id="rId1" Type="http://schemas.openxmlformats.org/officeDocument/2006/relationships/image" Target="../media/image185.wmf"/><Relationship Id="rId2" Type="http://schemas.openxmlformats.org/officeDocument/2006/relationships/image" Target="../media/image2.pict"/><Relationship Id="rId3" Type="http://schemas.openxmlformats.org/officeDocument/2006/relationships/image" Target="../media/image186.pict"/></Relationships>
</file>

<file path=ppt/drawings/_rels/vmlDrawing29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9.pict"/><Relationship Id="rId1" Type="http://schemas.openxmlformats.org/officeDocument/2006/relationships/image" Target="../media/image196.pict"/><Relationship Id="rId2" Type="http://schemas.openxmlformats.org/officeDocument/2006/relationships/image" Target="../media/image197.pict"/><Relationship Id="rId3" Type="http://schemas.openxmlformats.org/officeDocument/2006/relationships/image" Target="../media/image198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Relationship Id="rId3" Type="http://schemas.openxmlformats.org/officeDocument/2006/relationships/image" Target="../media/image13.pict"/><Relationship Id="rId5" Type="http://schemas.openxmlformats.org/officeDocument/2006/relationships/image" Target="../media/image15.pict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ict"/><Relationship Id="rId4" Type="http://schemas.openxmlformats.org/officeDocument/2006/relationships/image" Target="../media/image201.pict"/><Relationship Id="rId5" Type="http://schemas.openxmlformats.org/officeDocument/2006/relationships/image" Target="../media/image202.pict"/><Relationship Id="rId7" Type="http://schemas.openxmlformats.org/officeDocument/2006/relationships/image" Target="../media/image204.pict"/><Relationship Id="rId1" Type="http://schemas.openxmlformats.org/officeDocument/2006/relationships/image" Target="../media/image172.pict"/><Relationship Id="rId2" Type="http://schemas.openxmlformats.org/officeDocument/2006/relationships/image" Target="../media/image147.pict"/><Relationship Id="rId9" Type="http://schemas.openxmlformats.org/officeDocument/2006/relationships/image" Target="../media/image206.pict"/><Relationship Id="rId3" Type="http://schemas.openxmlformats.org/officeDocument/2006/relationships/image" Target="../media/image200.pict"/><Relationship Id="rId6" Type="http://schemas.openxmlformats.org/officeDocument/2006/relationships/image" Target="../media/image203.pict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ict"/><Relationship Id="rId1" Type="http://schemas.openxmlformats.org/officeDocument/2006/relationships/image" Target="../media/image207.pict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2.pict"/><Relationship Id="rId4" Type="http://schemas.openxmlformats.org/officeDocument/2006/relationships/image" Target="../media/image21.pict"/><Relationship Id="rId1" Type="http://schemas.openxmlformats.org/officeDocument/2006/relationships/image" Target="../media/image18.wmf"/><Relationship Id="rId2" Type="http://schemas.openxmlformats.org/officeDocument/2006/relationships/image" Target="../media/image19.pict"/><Relationship Id="rId3" Type="http://schemas.openxmlformats.org/officeDocument/2006/relationships/image" Target="../media/image20.wmf"/><Relationship Id="rId5" Type="http://schemas.openxmlformats.org/officeDocument/2006/relationships/image" Target="../media/image2.pict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ict"/><Relationship Id="rId1" Type="http://schemas.openxmlformats.org/officeDocument/2006/relationships/image" Target="../media/image2.pict"/><Relationship Id="rId2" Type="http://schemas.openxmlformats.org/officeDocument/2006/relationships/image" Target="../media/image26.pict"/><Relationship Id="rId3" Type="http://schemas.openxmlformats.org/officeDocument/2006/relationships/image" Target="../media/image27.pict"/><Relationship Id="rId5" Type="http://schemas.openxmlformats.org/officeDocument/2006/relationships/image" Target="../media/image29.pict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35.pict"/><Relationship Id="rId4" Type="http://schemas.openxmlformats.org/officeDocument/2006/relationships/image" Target="../media/image33.pict"/><Relationship Id="rId1" Type="http://schemas.openxmlformats.org/officeDocument/2006/relationships/image" Target="../media/image30.pict"/><Relationship Id="rId2" Type="http://schemas.openxmlformats.org/officeDocument/2006/relationships/image" Target="../media/image31.pict"/><Relationship Id="rId3" Type="http://schemas.openxmlformats.org/officeDocument/2006/relationships/image" Target="../media/image32.pict"/><Relationship Id="rId5" Type="http://schemas.openxmlformats.org/officeDocument/2006/relationships/image" Target="../media/image3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ict"/><Relationship Id="rId4" Type="http://schemas.openxmlformats.org/officeDocument/2006/relationships/image" Target="../media/image40.pict"/><Relationship Id="rId10" Type="http://schemas.openxmlformats.org/officeDocument/2006/relationships/image" Target="../media/image46.pict"/><Relationship Id="rId5" Type="http://schemas.openxmlformats.org/officeDocument/2006/relationships/image" Target="../media/image41.pict"/><Relationship Id="rId7" Type="http://schemas.openxmlformats.org/officeDocument/2006/relationships/image" Target="../media/image43.pict"/><Relationship Id="rId11" Type="http://schemas.openxmlformats.org/officeDocument/2006/relationships/image" Target="../media/image47.pict"/><Relationship Id="rId1" Type="http://schemas.openxmlformats.org/officeDocument/2006/relationships/image" Target="../media/image38.pict"/><Relationship Id="rId2" Type="http://schemas.openxmlformats.org/officeDocument/2006/relationships/image" Target="../media/image2.pict"/><Relationship Id="rId9" Type="http://schemas.openxmlformats.org/officeDocument/2006/relationships/image" Target="../media/image45.pict"/><Relationship Id="rId3" Type="http://schemas.openxmlformats.org/officeDocument/2006/relationships/image" Target="../media/image39.pict"/><Relationship Id="rId6" Type="http://schemas.openxmlformats.org/officeDocument/2006/relationships/image" Target="../media/image4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5" charset="0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5" charset="0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Kliknij, aby edytować style wzorca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5" charset="0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5" charset="0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fld id="{E330AE06-0D5F-1240-83BB-78793A2EA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Arial" pitchFamily="25" charset="0"/>
        <a:cs typeface="Arial" pitchFamily="2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Arial" pitchFamily="25" charset="0"/>
        <a:cs typeface="Arial" pitchFamily="2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Arial" pitchFamily="25" charset="0"/>
        <a:cs typeface="Arial" pitchFamily="2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Arial" pitchFamily="25" charset="0"/>
        <a:cs typeface="Arial" pitchFamily="2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5" charset="0"/>
        <a:ea typeface="Arial" pitchFamily="25" charset="0"/>
        <a:cs typeface="Arial" pitchFamily="2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A705A-2CBB-954D-B99B-D72B3497DD2B}" type="slidenum">
              <a:rPr lang="en-IE" smtClean="0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5</a:t>
            </a:fld>
            <a:endParaRPr lang="en-IE" smtClean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0AE06-0D5F-1240-83BB-78793A2EA10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C3618-03F4-3945-8F0A-4E2EC083DB3E}" type="slidenum">
              <a:rPr lang="en-US">
                <a:latin typeface="Arial" pitchFamily="28" charset="0"/>
                <a:ea typeface="Arial" pitchFamily="28" charset="0"/>
                <a:cs typeface="Arial" pitchFamily="28" charset="0"/>
              </a:rPr>
              <a:pPr/>
              <a:t>42</a:t>
            </a:fld>
            <a:endParaRPr lang="en-US" dirty="0">
              <a:latin typeface="Arial" pitchFamily="28" charset="0"/>
              <a:ea typeface="Arial" pitchFamily="28" charset="0"/>
              <a:cs typeface="Arial" pitchFamily="2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28" charset="0"/>
              <a:ea typeface="Arial" pitchFamily="28" charset="0"/>
              <a:cs typeface="Arial" pitchFamily="2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863CD-945F-8B43-A32E-5B2727C9835E}" type="slidenum">
              <a:rPr lang="en-US">
                <a:latin typeface="Arial" pitchFamily="28" charset="0"/>
                <a:ea typeface="Arial" pitchFamily="28" charset="0"/>
                <a:cs typeface="Arial" pitchFamily="28" charset="0"/>
              </a:rPr>
              <a:pPr/>
              <a:t>44</a:t>
            </a:fld>
            <a:endParaRPr lang="en-US" dirty="0">
              <a:latin typeface="Arial" pitchFamily="28" charset="0"/>
              <a:ea typeface="Arial" pitchFamily="28" charset="0"/>
              <a:cs typeface="Arial" pitchFamily="2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28" charset="0"/>
              <a:ea typeface="Arial" pitchFamily="28" charset="0"/>
              <a:cs typeface="Arial" pitchFamily="2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AE570-6C2E-F84F-9931-E4AF4F61B22A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38FE1-3C14-5644-BC92-418AAF40C4DF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D918F-3E09-FD41-886D-E71A658CA3AF}" type="slidenum">
              <a:rPr lang="en-US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59</a:t>
            </a:fld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>
                <a:latin typeface="Arial" pitchFamily="-110" charset="0"/>
                <a:ea typeface="Arial" pitchFamily="-110" charset="0"/>
                <a:cs typeface="Arial" pitchFamily="-110" charset="0"/>
              </a:rPr>
              <a:t>Mogę dodać znacznie więcej uwag, inne znalazły się w tekście </a:t>
            </a:r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DB7B2-957D-804A-9E57-F004EC44A57B}" type="slidenum">
              <a:rPr lang="en-IE" smtClean="0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6</a:t>
            </a:fld>
            <a:endParaRPr lang="en-IE" smtClean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8AC21-4D0B-694D-B9F7-879CE5CCC817}" type="slidenum">
              <a:rPr lang="en-IE" smtClean="0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7</a:t>
            </a:fld>
            <a:endParaRPr lang="en-IE" smtClean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B92BE-41B0-E847-BA3E-50F4870B3B6E}" type="slidenum">
              <a:rPr lang="en-IE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11</a:t>
            </a:fld>
            <a:endParaRPr lang="en-IE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MZ University of Silesia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EDD53-7240-0445-860C-3DD23DEF73F3}" type="slidenum">
              <a:rPr lang="en-US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22</a:t>
            </a:fld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5325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/>
            <a:r>
              <a:rPr lang="pl-PL">
                <a:latin typeface="Arial" pitchFamily="-110" charset="0"/>
                <a:ea typeface="Arial" pitchFamily="-110" charset="0"/>
                <a:cs typeface="Arial" pitchFamily="-110" charset="0"/>
              </a:rPr>
              <a:t>Pr </a:t>
            </a:r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–</a:t>
            </a:r>
            <a:r>
              <a:rPr lang="pl-PL">
                <a:latin typeface="Arial" pitchFamily="-110" charset="0"/>
                <a:ea typeface="Arial" pitchFamily="-110" charset="0"/>
                <a:cs typeface="Arial" pitchFamily="-110" charset="0"/>
              </a:rPr>
              <a:t>prazeodym, Ce </a:t>
            </a:r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–</a:t>
            </a:r>
            <a:r>
              <a:rPr lang="pl-PL">
                <a:latin typeface="Arial" pitchFamily="-110" charset="0"/>
                <a:ea typeface="Arial" pitchFamily="-110" charset="0"/>
                <a:cs typeface="Arial" pitchFamily="-110" charset="0"/>
              </a:rPr>
              <a:t> cer, Pm </a:t>
            </a:r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–</a:t>
            </a:r>
            <a:r>
              <a:rPr lang="pl-PL">
                <a:latin typeface="Arial" pitchFamily="-110" charset="0"/>
                <a:ea typeface="Arial" pitchFamily="-110" charset="0"/>
                <a:cs typeface="Arial" pitchFamily="-110" charset="0"/>
              </a:rPr>
              <a:t> promet, Nd - neodym</a:t>
            </a:r>
          </a:p>
        </p:txBody>
      </p:sp>
      <p:sp>
        <p:nvSpPr>
          <p:cNvPr id="5325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A14045D-D8AF-5941-BF54-B5E88E201A54}" type="slidenum">
              <a:rPr lang="pl-PL" sz="1200">
                <a:latin typeface="Garamond" pitchFamily="-110" charset="0"/>
              </a:rPr>
              <a:pPr algn="r"/>
              <a:t>22</a:t>
            </a:fld>
            <a:endParaRPr lang="pl-PL" sz="1200">
              <a:latin typeface="Garamond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-110" charset="0"/>
                <a:ea typeface="Arial" pitchFamily="-110" charset="0"/>
                <a:cs typeface="Arial" pitchFamily="-110" charset="0"/>
              </a:rPr>
              <a:t>MZ University of Silesia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9468A-6F17-7045-A7D2-B023D3DAADD4}" type="slidenum">
              <a:rPr lang="en-US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23</a:t>
            </a:fld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MZ University of Silesia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B14EB-07B3-AA40-8B52-BF23E112B43F}" type="slidenum">
              <a:rPr lang="en-US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24</a:t>
            </a:fld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-110" charset="0"/>
                <a:ea typeface="Arial" pitchFamily="-110" charset="0"/>
                <a:cs typeface="Arial" pitchFamily="-110" charset="0"/>
              </a:rPr>
              <a:t>MZ University of Silesia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3CEBC-B599-F041-9EE3-BDC07B967579}" type="slidenum">
              <a:rPr lang="en-US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25</a:t>
            </a:fld>
            <a:endParaRPr lang="en-US" dirty="0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Pierwsza praca w 2007 nie potwierdziło LSND nie widać oscylacji e neutrino elektronowe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F36E1-5F45-A54B-B246-31F20C69AD56}" type="slidenum">
              <a:rPr lang="pl-PL">
                <a:latin typeface="Arial" pitchFamily="-110" charset="0"/>
                <a:ea typeface="Arial" pitchFamily="-110" charset="0"/>
                <a:cs typeface="Arial" pitchFamily="-110" charset="0"/>
              </a:rPr>
              <a:pPr/>
              <a:t>30</a:t>
            </a:fld>
            <a:endParaRPr lang="pl-PL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</p:grpSp>
      <p:sp>
        <p:nvSpPr>
          <p:cNvPr id="317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Kliknij, aby edytować styl wzorca tytułu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5" charset="2"/>
              <a:buNone/>
              <a:defRPr/>
            </a:lvl1pPr>
          </a:lstStyle>
          <a:p>
            <a:r>
              <a:rPr lang="en-US"/>
              <a:t>Kliknij, aby edytować styl wzorca podtytułu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D029-D631-C74D-92ED-B6C894A12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BD64-EA9C-A74A-87FF-E5A54D0FA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311A-2BA4-C545-B393-4652B0458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5B89D-CB84-7F49-A644-3EDB5062F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EF48-5360-1743-A655-5876A8033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94D0-94C8-E342-B4C4-D8788886C9FC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C9FB-9C2C-9341-84C0-2AA196A4BD0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E3D8-879B-9E49-9F22-18DDB353C28A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9F87-20EB-4C48-9911-B0989CCE0F9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F4E0-8DAD-4048-945B-AA8D3CD0C99D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46A7-B7D4-8E48-9165-70ED5234EAD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7AB3F-3809-E548-8873-5BA07E992D22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1818-06B5-ED41-9C00-A222545D926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F4B0-5107-2343-B003-5D9619511C45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B290-C468-F949-93E5-F185E7267BF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9789-9977-F04E-9D3A-7679A6242162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8532-5E64-9747-BBFF-1D935BB7D75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0A3D-94F8-1A46-92E9-D7906A07C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54EE-D6C4-7945-893B-0C2977D2EFEB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D605-6258-9048-9512-C09521AA65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B3EF-9E79-E942-9BD8-BE30E93D9175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4579-20F2-7F41-9935-2CAAA03D70F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C3CF-2E23-1B43-A654-10A9AC76B28F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E58D-282E-0649-8E4B-A65C8B82763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95B1-878F-914B-A1ED-E00635E0787E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A73E-002E-FC44-83D6-3078C6A9AC6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DC77-D316-084A-AE3C-6681E26AFE5D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7202-4A34-924B-B904-8CBB2C81EC1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02B7-6574-F14B-A9A5-96E7594E8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D484-4B84-9242-9355-46ED8A737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FCD0-527D-C84E-A68A-1B4A895B5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99157-7065-7046-B5B8-BCAB5066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AE30-5064-A94D-BC1E-E28D50E3C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6DDA-F93D-3047-8BA4-F85A1CFA2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2301-A7B8-F74D-9CCE-EE048DD2D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IE" sz="1800">
                <a:latin typeface="Times New Roman" pitchFamily="25" charset="0"/>
                <a:ea typeface="Arial" pitchFamily="25" charset="0"/>
                <a:cs typeface="Arial" pitchFamily="25" charset="0"/>
              </a:endParaRPr>
            </a:p>
          </p:txBody>
        </p:sp>
      </p:grp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Kliknij, aby edytować styl wzorca tytułu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fld id="{E9E3CC2F-1A20-6F47-A29C-138734635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9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25" charset="0"/>
          <a:ea typeface="Arial" pitchFamily="25" charset="0"/>
          <a:cs typeface="Arial" pitchFamily="2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-110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10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110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-110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0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5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5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5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5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title style</a:t>
            </a:r>
            <a:endParaRPr lang="en-IE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25" charset="0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fld id="{0260B50E-AC8C-3842-A7EF-DBF273A5A31B}" type="datetime1">
              <a:rPr lang="cs-CZ"/>
              <a:pPr>
                <a:defRPr/>
              </a:pPr>
              <a:t>11/8/09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25" charset="0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25" charset="0"/>
                <a:ea typeface="Arial" pitchFamily="25" charset="0"/>
                <a:cs typeface="Arial" pitchFamily="25" charset="0"/>
              </a:defRPr>
            </a:lvl1pPr>
          </a:lstStyle>
          <a:p>
            <a:pPr>
              <a:defRPr/>
            </a:pPr>
            <a:fld id="{40C0C974-210C-0D4C-A166-28A657B2890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.bin"/><Relationship Id="rId5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4" Type="http://schemas.openxmlformats.org/officeDocument/2006/relationships/image" Target="../media/image16.png"/><Relationship Id="rId10" Type="http://schemas.openxmlformats.org/officeDocument/2006/relationships/oleObject" Target="../embeddings/oleObject12.bin"/><Relationship Id="rId5" Type="http://schemas.openxmlformats.org/officeDocument/2006/relationships/image" Target="../media/image17.png"/><Relationship Id="rId7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9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4" Type="http://schemas.openxmlformats.org/officeDocument/2006/relationships/image" Target="../media/image24.png"/><Relationship Id="rId10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7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9" Type="http://schemas.openxmlformats.org/officeDocument/2006/relationships/oleObject" Target="../embeddings/oleObject16.bin"/><Relationship Id="rId3" Type="http://schemas.openxmlformats.org/officeDocument/2006/relationships/image" Target="../media/image23.png"/><Relationship Id="rId6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9.bin"/><Relationship Id="rId6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4.bin"/><Relationship Id="rId6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1.bin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43.bin"/><Relationship Id="rId4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1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5" Type="http://schemas.openxmlformats.org/officeDocument/2006/relationships/oleObject" Target="../embeddings/oleObject34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38.bin"/><Relationship Id="rId3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df"/><Relationship Id="rId7" Type="http://schemas.openxmlformats.org/officeDocument/2006/relationships/image" Target="../media/image53.png"/><Relationship Id="rId1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df"/><Relationship Id="rId8" Type="http://schemas.openxmlformats.org/officeDocument/2006/relationships/image" Target="../media/image54.pdf"/><Relationship Id="rId13" Type="http://schemas.openxmlformats.org/officeDocument/2006/relationships/image" Target="../media/image59.png"/><Relationship Id="rId10" Type="http://schemas.openxmlformats.org/officeDocument/2006/relationships/image" Target="../media/image56.pdf"/><Relationship Id="rId5" Type="http://schemas.openxmlformats.org/officeDocument/2006/relationships/image" Target="../media/image51.png"/><Relationship Id="rId12" Type="http://schemas.openxmlformats.org/officeDocument/2006/relationships/image" Target="../media/image58.pdf"/><Relationship Id="rId2" Type="http://schemas.openxmlformats.org/officeDocument/2006/relationships/image" Target="../media/image48.pdf"/><Relationship Id="rId9" Type="http://schemas.openxmlformats.org/officeDocument/2006/relationships/image" Target="../media/image55.png"/><Relationship Id="rId3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4" Type="http://schemas.openxmlformats.org/officeDocument/2006/relationships/image" Target="../media/image64.png"/><Relationship Id="rId5" Type="http://schemas.openxmlformats.org/officeDocument/2006/relationships/image" Target="../media/image65.pdf"/><Relationship Id="rId7" Type="http://schemas.openxmlformats.org/officeDocument/2006/relationships/oleObject" Target="../embeddings/oleObject4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46.bin"/><Relationship Id="rId3" Type="http://schemas.openxmlformats.org/officeDocument/2006/relationships/image" Target="../media/image63.pdf"/><Relationship Id="rId6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73.png"/><Relationship Id="rId3" Type="http://schemas.openxmlformats.org/officeDocument/2006/relationships/image" Target="../media/image67.png"/><Relationship Id="rId6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5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7" Type="http://schemas.openxmlformats.org/officeDocument/2006/relationships/oleObject" Target="../embeddings/oleObject4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9" Type="http://schemas.openxmlformats.org/officeDocument/2006/relationships/oleObject" Target="../embeddings/oleObject50.bin"/><Relationship Id="rId3" Type="http://schemas.openxmlformats.org/officeDocument/2006/relationships/notesSlide" Target="../notesSlides/notesSlide7.xml"/><Relationship Id="rId6" Type="http://schemas.openxmlformats.org/officeDocument/2006/relationships/image" Target="../media/image8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4" Type="http://schemas.openxmlformats.org/officeDocument/2006/relationships/image" Target="../media/image83.wmf"/><Relationship Id="rId10" Type="http://schemas.openxmlformats.org/officeDocument/2006/relationships/image" Target="../media/image89.wmf"/><Relationship Id="rId5" Type="http://schemas.openxmlformats.org/officeDocument/2006/relationships/image" Target="../media/image84.wmf"/><Relationship Id="rId7" Type="http://schemas.openxmlformats.org/officeDocument/2006/relationships/image" Target="../media/image86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88.wmf"/><Relationship Id="rId3" Type="http://schemas.openxmlformats.org/officeDocument/2006/relationships/image" Target="../media/image82.png"/><Relationship Id="rId6" Type="http://schemas.openxmlformats.org/officeDocument/2006/relationships/image" Target="../media/image85.wm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df"/><Relationship Id="rId3" Type="http://schemas.openxmlformats.org/officeDocument/2006/relationships/image" Target="../media/image91.png"/><Relationship Id="rId5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3" Type="http://schemas.openxmlformats.org/officeDocument/2006/relationships/image" Target="../media/image95.wmf"/><Relationship Id="rId5" Type="http://schemas.openxmlformats.org/officeDocument/2006/relationships/image" Target="../media/image9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1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8.png"/><Relationship Id="rId5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5.png"/><Relationship Id="rId5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04.png"/><Relationship Id="rId6" Type="http://schemas.openxmlformats.org/officeDocument/2006/relationships/oleObject" Target="../embeddings/oleObject52.bin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7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jpeg"/><Relationship Id="rId3" Type="http://schemas.openxmlformats.org/officeDocument/2006/relationships/image" Target="../media/image109.wmf"/><Relationship Id="rId6" Type="http://schemas.openxmlformats.org/officeDocument/2006/relationships/image" Target="../media/image11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4" Type="http://schemas.openxmlformats.org/officeDocument/2006/relationships/image" Target="../media/image112.wmf"/><Relationship Id="rId10" Type="http://schemas.openxmlformats.org/officeDocument/2006/relationships/oleObject" Target="../embeddings/oleObject58.bin"/><Relationship Id="rId5" Type="http://schemas.openxmlformats.org/officeDocument/2006/relationships/image" Target="../media/image111.wmf"/><Relationship Id="rId7" Type="http://schemas.openxmlformats.org/officeDocument/2006/relationships/oleObject" Target="../embeddings/oleObject55.bin"/><Relationship Id="rId11" Type="http://schemas.openxmlformats.org/officeDocument/2006/relationships/oleObject" Target="../embeddings/oleObject5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57.bin"/><Relationship Id="rId3" Type="http://schemas.openxmlformats.org/officeDocument/2006/relationships/image" Target="../media/image117.wmf"/><Relationship Id="rId6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4" Type="http://schemas.openxmlformats.org/officeDocument/2006/relationships/image" Target="../media/image125.wmf"/><Relationship Id="rId10" Type="http://schemas.openxmlformats.org/officeDocument/2006/relationships/oleObject" Target="../embeddings/oleObject64.bin"/><Relationship Id="rId5" Type="http://schemas.openxmlformats.org/officeDocument/2006/relationships/image" Target="../media/image126.wmf"/><Relationship Id="rId7" Type="http://schemas.openxmlformats.org/officeDocument/2006/relationships/oleObject" Target="../embeddings/oleObject61.bin"/><Relationship Id="rId11" Type="http://schemas.openxmlformats.org/officeDocument/2006/relationships/oleObject" Target="../embeddings/oleObject65.bin"/><Relationship Id="rId12" Type="http://schemas.openxmlformats.org/officeDocument/2006/relationships/oleObject" Target="../embeddings/oleObject6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63.bin"/><Relationship Id="rId3" Type="http://schemas.openxmlformats.org/officeDocument/2006/relationships/image" Target="../media/image112.wmf"/><Relationship Id="rId6" Type="http://schemas.openxmlformats.org/officeDocument/2006/relationships/oleObject" Target="../embeddings/oleObject6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4" Type="http://schemas.openxmlformats.org/officeDocument/2006/relationships/oleObject" Target="../embeddings/oleObject68.bin"/><Relationship Id="rId5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7.bin"/><Relationship Id="rId6" Type="http://schemas.openxmlformats.org/officeDocument/2006/relationships/oleObject" Target="../embeddings/oleObject70.bin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76.bin"/><Relationship Id="rId4" Type="http://schemas.openxmlformats.org/officeDocument/2006/relationships/oleObject" Target="../embeddings/oleObject7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3.bin"/><Relationship Id="rId5" Type="http://schemas.openxmlformats.org/officeDocument/2006/relationships/oleObject" Target="../embeddings/oleObject75.bin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80.bin"/><Relationship Id="rId4" Type="http://schemas.openxmlformats.org/officeDocument/2006/relationships/oleObject" Target="../embeddings/oleObject78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7.bin"/><Relationship Id="rId5" Type="http://schemas.openxmlformats.org/officeDocument/2006/relationships/oleObject" Target="../embeddings/oleObject7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6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90.bin"/><Relationship Id="rId4" Type="http://schemas.openxmlformats.org/officeDocument/2006/relationships/oleObject" Target="../embeddings/oleObject82.bin"/><Relationship Id="rId7" Type="http://schemas.openxmlformats.org/officeDocument/2006/relationships/oleObject" Target="../embeddings/oleObject85.bin"/><Relationship Id="rId11" Type="http://schemas.openxmlformats.org/officeDocument/2006/relationships/image" Target="../media/image150.jpe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4.bin"/><Relationship Id="rId16" Type="http://schemas.openxmlformats.org/officeDocument/2006/relationships/image" Target="../media/image151.png"/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89.bin"/><Relationship Id="rId10" Type="http://schemas.openxmlformats.org/officeDocument/2006/relationships/image" Target="../media/image149.png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91.bin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87.bin"/><Relationship Id="rId3" Type="http://schemas.openxmlformats.org/officeDocument/2006/relationships/oleObject" Target="../embeddings/oleObject81.bin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93.bin"/><Relationship Id="rId7" Type="http://schemas.openxmlformats.org/officeDocument/2006/relationships/oleObject" Target="../embeddings/oleObject96.bin"/><Relationship Id="rId11" Type="http://schemas.openxmlformats.org/officeDocument/2006/relationships/oleObject" Target="../embeddings/oleObject100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5.bin"/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2.bin"/><Relationship Id="rId10" Type="http://schemas.openxmlformats.org/officeDocument/2006/relationships/oleObject" Target="../embeddings/oleObject99.bin"/><Relationship Id="rId5" Type="http://schemas.openxmlformats.org/officeDocument/2006/relationships/oleObject" Target="../embeddings/oleObject94.bin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98.bin"/><Relationship Id="rId3" Type="http://schemas.openxmlformats.org/officeDocument/2006/relationships/oleObject" Target="../embeddings/oleObject92.bin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05.bin"/><Relationship Id="rId4" Type="http://schemas.openxmlformats.org/officeDocument/2006/relationships/oleObject" Target="../embeddings/oleObject103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5" Type="http://schemas.openxmlformats.org/officeDocument/2006/relationships/oleObject" Target="../embeddings/oleObject104.bin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07.bin"/><Relationship Id="rId5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6.bin"/><Relationship Id="rId6" Type="http://schemas.openxmlformats.org/officeDocument/2006/relationships/oleObject" Target="../embeddings/oleObject109.bin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11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5" Type="http://schemas.openxmlformats.org/officeDocument/2006/relationships/oleObject" Target="../embeddings/oleObject11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3.bin"/><Relationship Id="rId1" Type="http://schemas.openxmlformats.org/officeDocument/2006/relationships/vmlDrawing" Target="../drawings/vmlDrawing24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4.bin"/><Relationship Id="rId1" Type="http://schemas.openxmlformats.org/officeDocument/2006/relationships/vmlDrawing" Target="../drawings/vmlDrawing25.v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4" Type="http://schemas.openxmlformats.org/officeDocument/2006/relationships/oleObject" Target="../embeddings/oleObject116.bin"/><Relationship Id="rId10" Type="http://schemas.openxmlformats.org/officeDocument/2006/relationships/oleObject" Target="../embeddings/oleObject122.bin"/><Relationship Id="rId5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1" Type="http://schemas.openxmlformats.org/officeDocument/2006/relationships/oleObject" Target="../embeddings/oleObject123.bin"/><Relationship Id="rId12" Type="http://schemas.openxmlformats.org/officeDocument/2006/relationships/oleObject" Target="../embeddings/oleObject124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21.bin"/><Relationship Id="rId3" Type="http://schemas.openxmlformats.org/officeDocument/2006/relationships/oleObject" Target="../embeddings/oleObject115.bin"/><Relationship Id="rId6" Type="http://schemas.openxmlformats.org/officeDocument/2006/relationships/oleObject" Target="../embeddings/oleObject118.bin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26.bin"/><Relationship Id="rId5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5.bin"/><Relationship Id="rId6" Type="http://schemas.openxmlformats.org/officeDocument/2006/relationships/oleObject" Target="../embeddings/oleObject12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4" Type="http://schemas.openxmlformats.org/officeDocument/2006/relationships/image" Target="../media/image188.wmf"/><Relationship Id="rId10" Type="http://schemas.openxmlformats.org/officeDocument/2006/relationships/image" Target="../media/image190.wmf"/><Relationship Id="rId5" Type="http://schemas.openxmlformats.org/officeDocument/2006/relationships/oleObject" Target="../embeddings/Microsoft_Equation1.bin"/><Relationship Id="rId7" Type="http://schemas.openxmlformats.org/officeDocument/2006/relationships/oleObject" Target="../embeddings/oleObject130.bin"/><Relationship Id="rId11" Type="http://schemas.openxmlformats.org/officeDocument/2006/relationships/image" Target="../media/image191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32.bin"/><Relationship Id="rId3" Type="http://schemas.openxmlformats.org/officeDocument/2006/relationships/notesSlide" Target="../notesSlides/notesSlide13.xml"/><Relationship Id="rId6" Type="http://schemas.openxmlformats.org/officeDocument/2006/relationships/image" Target="../media/image189.w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3.wmf"/><Relationship Id="rId5" Type="http://schemas.openxmlformats.org/officeDocument/2006/relationships/image" Target="../media/image194.wmf"/><Relationship Id="rId7" Type="http://schemas.openxmlformats.org/officeDocument/2006/relationships/image" Target="../media/image19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2.wmf"/><Relationship Id="rId6" Type="http://schemas.openxmlformats.org/officeDocument/2006/relationships/image" Target="../media/image190.wmf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oleObject136.bin"/><Relationship Id="rId4" Type="http://schemas.openxmlformats.org/officeDocument/2006/relationships/oleObject" Target="../embeddings/oleObject134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33.bin"/><Relationship Id="rId5" Type="http://schemas.openxmlformats.org/officeDocument/2006/relationships/oleObject" Target="../embeddings/oleObject135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4" Type="http://schemas.openxmlformats.org/officeDocument/2006/relationships/oleObject" Target="../embeddings/oleObject138.bin"/><Relationship Id="rId10" Type="http://schemas.openxmlformats.org/officeDocument/2006/relationships/oleObject" Target="../embeddings/oleObject144.bin"/><Relationship Id="rId5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1" Type="http://schemas.openxmlformats.org/officeDocument/2006/relationships/oleObject" Target="../embeddings/oleObject145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Relationship Id="rId9" Type="http://schemas.openxmlformats.org/officeDocument/2006/relationships/oleObject" Target="../embeddings/oleObject143.bin"/><Relationship Id="rId3" Type="http://schemas.openxmlformats.org/officeDocument/2006/relationships/oleObject" Target="../embeddings/oleObject137.bin"/><Relationship Id="rId6" Type="http://schemas.openxmlformats.org/officeDocument/2006/relationships/oleObject" Target="../embeddings/oleObject140.bin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47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46.bin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3.wmf"/><Relationship Id="rId4" Type="http://schemas.openxmlformats.org/officeDocument/2006/relationships/image" Target="../media/image21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9.wmf"/><Relationship Id="rId3" Type="http://schemas.openxmlformats.org/officeDocument/2006/relationships/image" Target="../media/image210.wmf"/><Relationship Id="rId5" Type="http://schemas.openxmlformats.org/officeDocument/2006/relationships/image" Target="../media/image21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4" Type="http://schemas.openxmlformats.org/officeDocument/2006/relationships/image" Target="../media/image216.wmf"/><Relationship Id="rId5" Type="http://schemas.openxmlformats.org/officeDocument/2006/relationships/image" Target="../media/image217.wmf"/><Relationship Id="rId7" Type="http://schemas.openxmlformats.org/officeDocument/2006/relationships/image" Target="../media/image218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15.wmf"/><Relationship Id="rId6" Type="http://schemas.openxmlformats.org/officeDocument/2006/relationships/oleObject" Target="../embeddings/oleObject148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Neutrina, </a:t>
            </a:r>
            <a:br>
              <a:rPr lang="en-IE" dirty="0" smtClean="0">
                <a:solidFill>
                  <a:srgbClr val="FFFF00"/>
                </a:solidFill>
              </a:rPr>
            </a:br>
            <a:r>
              <a:rPr lang="en-IE" dirty="0" smtClean="0">
                <a:solidFill>
                  <a:srgbClr val="FFFF00"/>
                </a:solidFill>
              </a:rPr>
              <a:t>co nowego w teorii?</a:t>
            </a:r>
            <a:endParaRPr lang="en-IE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IE" sz="2400" dirty="0" smtClean="0"/>
              <a:t>Marek Zrałek </a:t>
            </a:r>
          </a:p>
          <a:p>
            <a:r>
              <a:rPr lang="en-IE" sz="2400" dirty="0" smtClean="0"/>
              <a:t>Instytut Fizyki </a:t>
            </a:r>
          </a:p>
          <a:p>
            <a:r>
              <a:rPr lang="en-IE" sz="2400" dirty="0" smtClean="0"/>
              <a:t>Uniwersytetu Śląskiego</a:t>
            </a:r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6D029-D631-C74D-92ED-B6C894A125F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533400" y="2057400"/>
            <a:ext cx="2754313" cy="1665288"/>
          </a:xfrm>
          <a:prstGeom prst="downArrow">
            <a:avLst>
              <a:gd name="adj1" fmla="val 100000"/>
              <a:gd name="adj2" fmla="val 29124"/>
            </a:avLst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0" name="Right Arrow 19"/>
          <p:cNvSpPr/>
          <p:nvPr/>
        </p:nvSpPr>
        <p:spPr>
          <a:xfrm>
            <a:off x="533400" y="533400"/>
            <a:ext cx="3276600" cy="94138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C3717-EE62-0849-9099-28A1E3671DB8}" type="slidenum">
              <a:rPr lang="en-IE"/>
              <a:pPr>
                <a:defRPr/>
              </a:pPr>
              <a:t>10</a:t>
            </a:fld>
            <a:endParaRPr lang="en-IE"/>
          </a:p>
        </p:txBody>
      </p: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IE">
                <a:solidFill>
                  <a:srgbClr val="0D0D0D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There are three flavour neutrinos: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85800" y="4038600"/>
          <a:ext cx="2251075" cy="827088"/>
        </p:xfrm>
        <a:graphic>
          <a:graphicData uri="http://schemas.openxmlformats.org/presentationml/2006/ole">
            <p:oleObj spid="_x0000_s38914" name="Equation" r:id="rId3" imgW="622300" imgH="228600" progId="Equation.DSMT4">
              <p:embed/>
            </p:oleObj>
          </a:graphicData>
        </a:graphic>
      </p:graphicFrame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533400" y="2057400"/>
            <a:ext cx="275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IE">
                <a:solidFill>
                  <a:srgbClr val="0D0D0D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Distinguished by three flavour numbers</a:t>
            </a:r>
          </a:p>
        </p:txBody>
      </p:sp>
      <p:pic>
        <p:nvPicPr>
          <p:cNvPr id="389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676525"/>
            <a:ext cx="3975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110163" y="152400"/>
            <a:ext cx="40338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7" charset="2"/>
              <a:buChar char="l"/>
              <a:defRPr/>
            </a:pPr>
            <a:r>
              <a:rPr lang="pl-PL" altLang="ja-JP" sz="18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F.Reines &amp; C. Cowan (1956)  - ν</a:t>
            </a:r>
            <a:r>
              <a:rPr lang="pl-PL" altLang="ja-JP" sz="1800" kern="0" baseline="-25000" dirty="0">
                <a:solidFill>
                  <a:srgbClr val="FFFF00"/>
                </a:solidFill>
                <a:latin typeface="+mn-lt"/>
                <a:ea typeface="+mn-ea"/>
                <a:cs typeface="+mn-cs"/>
                <a:sym typeface="Mathematica1" pitchFamily="2" charset="2"/>
              </a:rPr>
              <a:t>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pl-PL" altLang="ja-JP" sz="1800" kern="0" baseline="-25000" dirty="0">
                <a:solidFill>
                  <a:srgbClr val="FFFF00"/>
                </a:solidFill>
                <a:latin typeface="+mn-lt"/>
                <a:ea typeface="+mn-ea"/>
                <a:cs typeface="+mn-cs"/>
                <a:sym typeface="Mathematica1" pitchFamily="2" charset="2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pl-PL" altLang="ja-JP" sz="1800" kern="0" baseline="-25000" dirty="0">
              <a:solidFill>
                <a:srgbClr val="FFFF00"/>
              </a:solidFill>
              <a:latin typeface="+mn-lt"/>
              <a:ea typeface="+mn-ea"/>
              <a:cs typeface="+mn-cs"/>
              <a:sym typeface="Mathematica1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7" charset="2"/>
              <a:buChar char="l"/>
              <a:defRPr/>
            </a:pPr>
            <a:r>
              <a:rPr lang="pl-PL" altLang="ja-JP" sz="1800" kern="0" dirty="0">
                <a:solidFill>
                  <a:srgbClr val="FFFF00"/>
                </a:solidFill>
                <a:latin typeface="+mn-lt"/>
                <a:ea typeface="+mn-ea"/>
                <a:cs typeface="+mn-cs"/>
                <a:sym typeface="Mathematica1" pitchFamily="2" charset="2"/>
              </a:rPr>
              <a:t>M. Schwartz, L. Lederman, J. Steinberger (1962) – ν</a:t>
            </a:r>
            <a:r>
              <a:rPr lang="pl-PL" altLang="ja-JP" sz="1800" kern="0" baseline="-25000" dirty="0">
                <a:solidFill>
                  <a:srgbClr val="FFFF00"/>
                </a:solidFill>
                <a:latin typeface="+mn-lt"/>
                <a:ea typeface="+mn-ea"/>
                <a:cs typeface="+mn-cs"/>
                <a:sym typeface="Mathematica1" pitchFamily="2" charset="2"/>
              </a:rPr>
              <a:t>μ </a:t>
            </a:r>
            <a:endParaRPr lang="pl-PL" altLang="ja-JP" sz="1800" kern="0" dirty="0">
              <a:solidFill>
                <a:srgbClr val="FFFF00"/>
              </a:solidFill>
              <a:latin typeface="+mn-lt"/>
              <a:ea typeface="+mn-ea"/>
              <a:cs typeface="+mn-cs"/>
              <a:sym typeface="Mathematica1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7" charset="2"/>
              <a:buChar char="l"/>
              <a:defRPr/>
            </a:pPr>
            <a:endParaRPr lang="pl-PL" altLang="ja-JP" sz="1800" kern="0" baseline="-25000" dirty="0">
              <a:solidFill>
                <a:srgbClr val="FFFF00"/>
              </a:solidFill>
              <a:latin typeface="+mn-lt"/>
              <a:ea typeface="+mn-ea"/>
              <a:cs typeface="+mn-cs"/>
              <a:sym typeface="Mathematica1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7" charset="2"/>
              <a:buChar char="l"/>
              <a:defRPr/>
            </a:pPr>
            <a:r>
              <a:rPr lang="pl-PL" altLang="ja-JP" sz="1800" kern="0" dirty="0">
                <a:solidFill>
                  <a:srgbClr val="FFFF00"/>
                </a:solidFill>
                <a:latin typeface="+mn-lt"/>
                <a:ea typeface="+mn-ea"/>
                <a:cs typeface="+mn-cs"/>
                <a:sym typeface="Mathematica1" pitchFamily="2" charset="2"/>
              </a:rPr>
              <a:t>DONAT Collaboration in  Fermilab (2000) - ν</a:t>
            </a:r>
            <a:r>
              <a:rPr lang="pl-PL" altLang="ja-JP" sz="1800" kern="0" baseline="-25000" dirty="0">
                <a:solidFill>
                  <a:srgbClr val="FFFF00"/>
                </a:solidFill>
                <a:latin typeface="+mn-lt"/>
                <a:ea typeface="+mn-ea"/>
                <a:cs typeface="+mn-cs"/>
                <a:sym typeface="Mathematica1" pitchFamily="2" charset="2"/>
              </a:rPr>
              <a:t>μ</a:t>
            </a:r>
            <a:r>
              <a:rPr lang="pl-PL" altLang="ja-JP" sz="1800" kern="0" dirty="0">
                <a:solidFill>
                  <a:srgbClr val="FFFF00"/>
                </a:solidFill>
                <a:latin typeface="+mn-lt"/>
                <a:ea typeface="+mn-ea"/>
                <a:cs typeface="+mn-cs"/>
                <a:sym typeface="Mathematica1" pitchFamily="2" charset="2"/>
              </a:rPr>
              <a:t> 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7" charset="2"/>
              <a:buChar char="l"/>
              <a:defRPr/>
            </a:pPr>
            <a:endParaRPr lang="en-US" altLang="ja-JP" sz="1600" kern="0" dirty="0">
              <a:solidFill>
                <a:srgbClr val="FFFF00"/>
              </a:solidFill>
              <a:latin typeface="+mn-lt"/>
              <a:ea typeface="ＭＳ Ｐゴシック" pitchFamily="27" charset="-128"/>
              <a:cs typeface="ＭＳ Ｐゴシック" pitchFamily="27" charset="-128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324350" y="49213"/>
          <a:ext cx="723900" cy="2171700"/>
        </p:xfrm>
        <a:graphic>
          <a:graphicData uri="http://schemas.openxmlformats.org/presentationml/2006/ole">
            <p:oleObj spid="_x0000_s38915" name="Equation" r:id="rId5" imgW="228600" imgH="685800" progId="Equation.DSMT4">
              <p:embed/>
            </p:oleObj>
          </a:graphicData>
        </a:graphic>
      </p:graphicFrame>
      <p:sp>
        <p:nvSpPr>
          <p:cNvPr id="38923" name="TextBox 22"/>
          <p:cNvSpPr txBox="1">
            <a:spLocks noChangeArrowheads="1"/>
          </p:cNvSpPr>
          <p:nvPr/>
        </p:nvSpPr>
        <p:spPr bwMode="auto">
          <a:xfrm>
            <a:off x="3810000" y="55626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IE"/>
              <a:t>From Z</a:t>
            </a:r>
            <a:r>
              <a:rPr lang="en-IE" baseline="-25000"/>
              <a:t>0</a:t>
            </a:r>
            <a:r>
              <a:rPr lang="en-IE"/>
              <a:t> decay- LEP- there are only three flavour neutrinos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304800" y="2667000"/>
            <a:ext cx="8564563" cy="1104900"/>
          </a:xfrm>
          <a:prstGeom prst="downArrow">
            <a:avLst>
              <a:gd name="adj1" fmla="val 100000"/>
              <a:gd name="adj2" fmla="val 374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2" name="Pentagon 21"/>
          <p:cNvSpPr/>
          <p:nvPr/>
        </p:nvSpPr>
        <p:spPr>
          <a:xfrm>
            <a:off x="304800" y="533400"/>
            <a:ext cx="2514600" cy="184785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EC2E2-A73F-814C-A9D0-11C46C04F8FB}" type="slidenum">
              <a:rPr lang="en-IE"/>
              <a:pPr>
                <a:defRPr/>
              </a:pPr>
              <a:t>11</a:t>
            </a:fld>
            <a:endParaRPr lang="en-IE"/>
          </a:p>
        </p:txBody>
      </p:sp>
      <p:pic>
        <p:nvPicPr>
          <p:cNvPr id="3994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22275"/>
            <a:ext cx="55927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43050"/>
            <a:ext cx="55927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6"/>
          <p:cNvSpPr txBox="1">
            <a:spLocks noChangeArrowheads="1"/>
          </p:cNvSpPr>
          <p:nvPr/>
        </p:nvSpPr>
        <p:spPr bwMode="auto">
          <a:xfrm>
            <a:off x="304800" y="685800"/>
            <a:ext cx="213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E" dirty="0">
                <a:solidFill>
                  <a:schemeClr val="bg2">
                    <a:lumMod val="75000"/>
                  </a:schemeClr>
                </a:solidFill>
                <a:latin typeface="+mn-lt"/>
                <a:ea typeface="Arial" pitchFamily="25" charset="0"/>
                <a:cs typeface="Arial" pitchFamily="25" charset="0"/>
              </a:rPr>
              <a:t>Neutrino interaction in the Standard Model</a:t>
            </a:r>
          </a:p>
        </p:txBody>
      </p:sp>
      <p:sp>
        <p:nvSpPr>
          <p:cNvPr id="39949" name="TextBox 7"/>
          <p:cNvSpPr txBox="1">
            <a:spLocks noChangeArrowheads="1"/>
          </p:cNvSpPr>
          <p:nvPr/>
        </p:nvSpPr>
        <p:spPr bwMode="auto">
          <a:xfrm>
            <a:off x="304800" y="26670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IE" dirty="0">
                <a:solidFill>
                  <a:srgbClr val="010173"/>
                </a:solidFill>
                <a:latin typeface="Arial" pitchFamily="-110" charset="0"/>
              </a:rPr>
              <a:t>From 1998 we know that neutrinos are </a:t>
            </a:r>
            <a:r>
              <a:rPr lang="en-IE" dirty="0" smtClean="0">
                <a:solidFill>
                  <a:srgbClr val="010173"/>
                </a:solidFill>
                <a:latin typeface="Arial" pitchFamily="-110" charset="0"/>
              </a:rPr>
              <a:t>massive, </a:t>
            </a:r>
            <a:r>
              <a:rPr lang="en-IE" dirty="0">
                <a:solidFill>
                  <a:srgbClr val="010173"/>
                </a:solidFill>
                <a:latin typeface="Arial" pitchFamily="-110" charset="0"/>
              </a:rPr>
              <a:t>what kinds of mass term we have to add to the </a:t>
            </a:r>
            <a:r>
              <a:rPr lang="en-IE" dirty="0" smtClean="0">
                <a:solidFill>
                  <a:srgbClr val="010173"/>
                </a:solidFill>
                <a:latin typeface="Arial" pitchFamily="-110" charset="0"/>
              </a:rPr>
              <a:t>SM??</a:t>
            </a:r>
            <a:endParaRPr lang="en-IE" dirty="0">
              <a:solidFill>
                <a:srgbClr val="010173"/>
              </a:solidFill>
              <a:latin typeface="Arial" pitchFamily="-110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97338" y="5100638"/>
          <a:ext cx="3403600" cy="623887"/>
        </p:xfrm>
        <a:graphic>
          <a:graphicData uri="http://schemas.openxmlformats.org/presentationml/2006/ole">
            <p:oleObj spid="_x0000_s39938" name="Equation" r:id="rId6" imgW="1181100" imgH="228600" progId="Equation.DSMT4">
              <p:embed/>
            </p:oleObj>
          </a:graphicData>
        </a:graphic>
      </p:graphicFrame>
      <p:sp>
        <p:nvSpPr>
          <p:cNvPr id="31754" name="TextBox 12"/>
          <p:cNvSpPr txBox="1">
            <a:spLocks noChangeArrowheads="1"/>
          </p:cNvSpPr>
          <p:nvPr/>
        </p:nvSpPr>
        <p:spPr bwMode="auto">
          <a:xfrm>
            <a:off x="1143000" y="4094163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dirty="0">
                <a:solidFill>
                  <a:srgbClr val="FF9900"/>
                </a:solidFill>
                <a:latin typeface="+mn-lt"/>
                <a:ea typeface="Arial" pitchFamily="25" charset="0"/>
                <a:cs typeface="Arial" pitchFamily="25" charset="0"/>
              </a:rPr>
              <a:t>Dirac mass?</a:t>
            </a:r>
          </a:p>
        </p:txBody>
      </p:sp>
      <p:sp>
        <p:nvSpPr>
          <p:cNvPr id="39951" name="TextBox 13"/>
          <p:cNvSpPr txBox="1">
            <a:spLocks noChangeArrowheads="1"/>
          </p:cNvSpPr>
          <p:nvPr/>
        </p:nvSpPr>
        <p:spPr bwMode="auto">
          <a:xfrm>
            <a:off x="914400" y="53340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IE">
                <a:solidFill>
                  <a:srgbClr val="FF9900"/>
                </a:solidFill>
                <a:latin typeface="Arial" pitchFamily="-110" charset="0"/>
              </a:rPr>
              <a:t>or Majorana mass??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4400" y="3924300"/>
            <a:ext cx="7086600" cy="876300"/>
          </a:xfrm>
          <a:prstGeom prst="rect">
            <a:avLst/>
          </a:prstGeom>
          <a:noFill/>
          <a:ln w="38100">
            <a:solidFill>
              <a:srgbClr val="17375E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E" sz="1800">
              <a:solidFill>
                <a:srgbClr val="FFFFFF"/>
              </a:solidFill>
              <a:latin typeface="Calibri" pitchFamily="-111" charset="0"/>
              <a:ea typeface="Arial" pitchFamily="25" charset="0"/>
              <a:cs typeface="Arial" pitchFamily="25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4953000"/>
            <a:ext cx="7086600" cy="1768475"/>
          </a:xfrm>
          <a:prstGeom prst="rect">
            <a:avLst/>
          </a:prstGeom>
          <a:noFill/>
          <a:ln w="38100">
            <a:solidFill>
              <a:srgbClr val="17375E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E" sz="1800">
              <a:solidFill>
                <a:srgbClr val="FFFFFF"/>
              </a:solidFill>
              <a:latin typeface="Calibri" pitchFamily="-111" charset="0"/>
              <a:ea typeface="Arial" pitchFamily="25" charset="0"/>
              <a:cs typeface="Arial" pitchFamily="25" charset="0"/>
            </a:endParaRPr>
          </a:p>
        </p:txBody>
      </p:sp>
      <p:sp>
        <p:nvSpPr>
          <p:cNvPr id="39954" name="TextBox 16"/>
          <p:cNvSpPr txBox="1">
            <a:spLocks noChangeArrowheads="1"/>
          </p:cNvSpPr>
          <p:nvPr/>
        </p:nvSpPr>
        <p:spPr bwMode="auto">
          <a:xfrm>
            <a:off x="3124200" y="5181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9955" name="TextBox 17"/>
          <p:cNvSpPr txBox="1">
            <a:spLocks noChangeArrowheads="1"/>
          </p:cNvSpPr>
          <p:nvPr/>
        </p:nvSpPr>
        <p:spPr bwMode="auto">
          <a:xfrm>
            <a:off x="3124200" y="6094413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24200" y="5100638"/>
            <a:ext cx="4376738" cy="6238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E" sz="1800">
              <a:solidFill>
                <a:srgbClr val="FFFFFF"/>
              </a:solidFill>
              <a:latin typeface="Calibri" pitchFamily="-111" charset="0"/>
              <a:ea typeface="Arial" pitchFamily="25" charset="0"/>
              <a:cs typeface="Arial" pitchFamily="25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24200" y="5886450"/>
            <a:ext cx="4376738" cy="669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E" sz="1800">
              <a:solidFill>
                <a:srgbClr val="FFFFFF"/>
              </a:solidFill>
              <a:latin typeface="Calibri" pitchFamily="-111" charset="0"/>
              <a:ea typeface="Arial" pitchFamily="25" charset="0"/>
              <a:cs typeface="Arial" pitchFamily="25" charset="0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8186738" y="4094163"/>
          <a:ext cx="957262" cy="1412875"/>
        </p:xfrm>
        <a:graphic>
          <a:graphicData uri="http://schemas.openxmlformats.org/presentationml/2006/ole">
            <p:oleObj spid="_x0000_s39939" name="Equation" r:id="rId7" imgW="1117600" imgH="22860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602038" y="5886450"/>
          <a:ext cx="3865562" cy="669925"/>
        </p:xfrm>
        <a:graphic>
          <a:graphicData uri="http://schemas.openxmlformats.org/presentationml/2006/ole">
            <p:oleObj spid="_x0000_s39942" name="Equation" r:id="rId8" imgW="1181100" imgH="228600" progId="Equation.DSMT4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3429000" y="3955473"/>
          <a:ext cx="3733800" cy="763732"/>
        </p:xfrm>
        <a:graphic>
          <a:graphicData uri="http://schemas.openxmlformats.org/presentationml/2006/ole">
            <p:oleObj spid="_x0000_s39958" name="Equation" r:id="rId9" imgW="1117600" imgH="228600" progId="Equation.DSMT4">
              <p:embed/>
            </p:oleObj>
          </a:graphicData>
        </a:graphic>
      </p:graphicFrame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3602038" y="5005848"/>
          <a:ext cx="3713162" cy="718677"/>
        </p:xfrm>
        <a:graphic>
          <a:graphicData uri="http://schemas.openxmlformats.org/presentationml/2006/ole">
            <p:oleObj spid="_x0000_s39959" name="Equation" r:id="rId10" imgW="11811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67750" y="6356350"/>
            <a:ext cx="276225" cy="365125"/>
          </a:xfrm>
        </p:spPr>
        <p:txBody>
          <a:bodyPr/>
          <a:lstStyle/>
          <a:p>
            <a:pPr>
              <a:defRPr/>
            </a:pPr>
            <a:fld id="{C0054257-306A-C540-858D-4CE083E8AF04}" type="slidenum">
              <a:rPr lang="en-IE"/>
              <a:pPr>
                <a:defRPr/>
              </a:pPr>
              <a:t>12</a:t>
            </a:fld>
            <a:endParaRPr lang="en-IE" dirty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52400" y="4114800"/>
            <a:ext cx="68580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000000"/>
                </a:solidFill>
                <a:latin typeface="Comic Sans MS"/>
                <a:ea typeface="ＭＳ Ｐゴシック" pitchFamily="-111" charset="-128"/>
                <a:cs typeface="Comic Sans MS"/>
              </a:rPr>
              <a:t>Practical Dirac – Majorana Confusion Theorem </a:t>
            </a:r>
            <a:endParaRPr lang="en-IE" dirty="0">
              <a:solidFill>
                <a:srgbClr val="000000"/>
              </a:solidFill>
              <a:latin typeface="Comic Sans MS"/>
              <a:ea typeface="ＭＳ Ｐゴシック" pitchFamily="-111" charset="-128"/>
              <a:cs typeface="Comic Sans MS"/>
            </a:endParaRPr>
          </a:p>
        </p:txBody>
      </p:sp>
      <p:pic>
        <p:nvPicPr>
          <p:cNvPr id="4199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4775" y="4914900"/>
            <a:ext cx="4752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743200"/>
            <a:ext cx="5438775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pitchFamily="-111" charset="-128"/>
              </a:rPr>
              <a:t>W</a:t>
            </a:r>
            <a:r>
              <a:rPr lang="en-IE" sz="1800" dirty="0">
                <a:solidFill>
                  <a:srgbClr val="000000"/>
                </a:solidFill>
                <a:ea typeface="ＭＳ Ｐゴシック" pitchFamily="-111" charset="-128"/>
              </a:rPr>
              <a:t> obecnie prowadzonych eksperymentach</a:t>
            </a:r>
          </a:p>
        </p:txBody>
      </p:sp>
      <p:sp>
        <p:nvSpPr>
          <p:cNvPr id="41996" name="TextBox 8"/>
          <p:cNvSpPr txBox="1">
            <a:spLocks noChangeArrowheads="1"/>
          </p:cNvSpPr>
          <p:nvPr/>
        </p:nvSpPr>
        <p:spPr bwMode="auto">
          <a:xfrm>
            <a:off x="152400" y="5867400"/>
            <a:ext cx="8515350" cy="708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 sz="20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Differences in all observables for the Dirac and Majorana neutrinos smoothly vanish for m</a:t>
            </a:r>
            <a:r>
              <a:rPr lang="en-IE" sz="2000" baseline="-25000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ν                 </a:t>
            </a:r>
            <a:r>
              <a:rPr lang="en-IE" sz="2000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0</a:t>
            </a:r>
            <a:endParaRPr lang="en-IE" sz="2000" baseline="-2500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381000" y="76200"/>
            <a:ext cx="6242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dirty="0">
                <a:solidFill>
                  <a:srgbClr val="FF9900"/>
                </a:solidFill>
                <a:latin typeface="+mn-lt"/>
                <a:ea typeface="Arial" pitchFamily="25" charset="0"/>
                <a:cs typeface="Arial" pitchFamily="25" charset="0"/>
              </a:rPr>
              <a:t>So in the frame of the new Standard Model</a:t>
            </a:r>
          </a:p>
        </p:txBody>
      </p:sp>
      <p:pic>
        <p:nvPicPr>
          <p:cNvPr id="4199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1076325"/>
            <a:ext cx="54229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" y="1939925"/>
            <a:ext cx="54229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0" name="TextBox 12"/>
          <p:cNvSpPr txBox="1">
            <a:spLocks noChangeArrowheads="1"/>
          </p:cNvSpPr>
          <p:nvPr/>
        </p:nvSpPr>
        <p:spPr bwMode="auto">
          <a:xfrm>
            <a:off x="7010400" y="228600"/>
            <a:ext cx="165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IE" sz="200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For three </a:t>
            </a:r>
          </a:p>
          <a:p>
            <a:pPr algn="ctr"/>
            <a:r>
              <a:rPr lang="en-IE" sz="200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neutrinos: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623050" y="2133600"/>
          <a:ext cx="2320925" cy="717550"/>
        </p:xfrm>
        <a:graphic>
          <a:graphicData uri="http://schemas.openxmlformats.org/presentationml/2006/ole">
            <p:oleObj spid="_x0000_s41986" name="Equation" r:id="rId6" imgW="698500" imgH="215900" progId="Equation.DSMT4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124200" y="3533775"/>
          <a:ext cx="971550" cy="400050"/>
        </p:xfrm>
        <a:graphic>
          <a:graphicData uri="http://schemas.openxmlformats.org/presentationml/2006/ole">
            <p:oleObj spid="_x0000_s41987" name="Equation" r:id="rId7" imgW="495300" imgH="203200" progId="Equation.DSMT4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754813" y="1076325"/>
          <a:ext cx="2189162" cy="742950"/>
        </p:xfrm>
        <a:graphic>
          <a:graphicData uri="http://schemas.openxmlformats.org/presentationml/2006/ole">
            <p:oleObj spid="_x0000_s41988" name="Equation" r:id="rId8" imgW="711200" imgH="241300" progId="Equation.DSMT4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334000" y="3336925"/>
          <a:ext cx="1493838" cy="596900"/>
        </p:xfrm>
        <a:graphic>
          <a:graphicData uri="http://schemas.openxmlformats.org/presentationml/2006/ole">
            <p:oleObj spid="_x0000_s41989" name="Equation" r:id="rId9" imgW="508000" imgH="203200" progId="Equation.DSMT4">
              <p:embed/>
            </p:oleObj>
          </a:graphicData>
        </a:graphic>
      </p:graphicFrame>
      <p:sp>
        <p:nvSpPr>
          <p:cNvPr id="42001" name="TextBox 15"/>
          <p:cNvSpPr txBox="1">
            <a:spLocks noChangeArrowheads="1"/>
          </p:cNvSpPr>
          <p:nvPr/>
        </p:nvSpPr>
        <p:spPr bwMode="auto">
          <a:xfrm>
            <a:off x="333375" y="3336925"/>
            <a:ext cx="454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In the present experiments:</a:t>
            </a:r>
          </a:p>
        </p:txBody>
      </p:sp>
      <p:sp>
        <p:nvSpPr>
          <p:cNvPr id="42002" name="TextBox 15"/>
          <p:cNvSpPr txBox="1">
            <a:spLocks noChangeArrowheads="1"/>
          </p:cNvSpPr>
          <p:nvPr/>
        </p:nvSpPr>
        <p:spPr bwMode="auto">
          <a:xfrm>
            <a:off x="2541588" y="523875"/>
            <a:ext cx="1165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 sz="2800">
                <a:solidFill>
                  <a:srgbClr val="FF6600"/>
                </a:solidFill>
              </a:rPr>
              <a:t>(νSM)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41990" name="Equation" r:id="rId10" imgW="114300" imgH="165100" progId="Equation.DSMT4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971800" y="6248400"/>
          <a:ext cx="868363" cy="327025"/>
        </p:xfrm>
        <a:graphic>
          <a:graphicData uri="http://schemas.openxmlformats.org/presentationml/2006/ole">
            <p:oleObj spid="_x0000_s41991" name="Equation" r:id="rId11" imgW="190500" imgH="127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BD4C-EC59-154F-BC08-0836E71732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135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What we know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from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experiments??</a:t>
            </a:r>
            <a:endParaRPr lang="en-US" sz="5400" b="1" dirty="0">
              <a:solidFill>
                <a:srgbClr val="FF9900"/>
              </a:solidFill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E1A60-C9DA-304A-A041-DD6995E2C35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4040" name="Rectangle 4"/>
          <p:cNvSpPr>
            <a:spLocks noChangeArrowheads="1"/>
          </p:cNvSpPr>
          <p:nvPr/>
        </p:nvSpPr>
        <p:spPr bwMode="auto">
          <a:xfrm>
            <a:off x="838200" y="1524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altLang="ja-JP" sz="32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3) Present experimental data</a:t>
            </a:r>
            <a:endParaRPr lang="pl-PL" sz="320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44041" name="TextBox 5"/>
          <p:cNvSpPr txBox="1">
            <a:spLocks noChangeArrowheads="1"/>
          </p:cNvSpPr>
          <p:nvPr/>
        </p:nvSpPr>
        <p:spPr bwMode="auto">
          <a:xfrm>
            <a:off x="609600" y="12954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1) Very preciselly we know masses of charged leptons 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44034" name="Equation" r:id="rId3" imgW="114300" imgH="165100" progId="Equation.DSMT4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931988" y="2025650"/>
          <a:ext cx="5394325" cy="1485900"/>
        </p:xfrm>
        <a:graphic>
          <a:graphicData uri="http://schemas.openxmlformats.org/presentationml/2006/ole">
            <p:oleObj spid="_x0000_s44035" name="Equation" r:id="rId4" imgW="2489200" imgH="685800" progId="Equation.DSMT4">
              <p:embed/>
            </p:oleObj>
          </a:graphicData>
        </a:graphic>
      </p:graphicFrame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762000" y="3657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2) Neutrino masses we know indirectly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886200" y="4267200"/>
          <a:ext cx="2667000" cy="766763"/>
        </p:xfrm>
        <a:graphic>
          <a:graphicData uri="http://schemas.openxmlformats.org/presentationml/2006/ole">
            <p:oleObj spid="_x0000_s44036" name="Equation" r:id="rId5" imgW="1104900" imgH="317500" progId="Equation.DSMT4">
              <p:embed/>
            </p:oleObj>
          </a:graphicData>
        </a:graphic>
      </p:graphicFrame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1676400" y="42672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i="1">
                <a:solidFill>
                  <a:srgbClr val="FF9900"/>
                </a:solidFill>
              </a:rPr>
              <a:t>From tritium beta decay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0" y="4119563"/>
            <a:ext cx="5105400" cy="1062037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200400" y="5448300"/>
          <a:ext cx="4030663" cy="533400"/>
        </p:xfrm>
        <a:graphic>
          <a:graphicData uri="http://schemas.openxmlformats.org/presentationml/2006/ole">
            <p:oleObj spid="_x0000_s44037" name="Equation" r:id="rId6" imgW="1727200" imgH="228600" progId="Equation.DSMT4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3200400" y="6134100"/>
          <a:ext cx="4267200" cy="515938"/>
        </p:xfrm>
        <a:graphic>
          <a:graphicData uri="http://schemas.openxmlformats.org/presentationml/2006/ole">
            <p:oleObj spid="_x0000_s44038" name="Equation" r:id="rId7" imgW="1892300" imgH="228600" progId="Equation.DSMT4">
              <p:embed/>
            </p:oleObj>
          </a:graphicData>
        </a:graphic>
      </p:graphicFrame>
      <p:sp>
        <p:nvSpPr>
          <p:cNvPr id="44045" name="TextBox 15"/>
          <p:cNvSpPr txBox="1">
            <a:spLocks noChangeArrowheads="1"/>
          </p:cNvSpPr>
          <p:nvPr/>
        </p:nvSpPr>
        <p:spPr bwMode="auto">
          <a:xfrm>
            <a:off x="1371600" y="5562600"/>
            <a:ext cx="167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i="1">
                <a:solidFill>
                  <a:srgbClr val="FF9900"/>
                </a:solidFill>
              </a:rPr>
              <a:t>From oscillation experiments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5448300"/>
            <a:ext cx="6096000" cy="1257300"/>
          </a:xfrm>
          <a:prstGeom prst="rect">
            <a:avLst/>
          </a:prstGeom>
          <a:noFill/>
          <a:ln w="28575" cmpd="sng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7B0AE-A901-DE49-B684-72194F58633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52400" y="296863"/>
          <a:ext cx="6597650" cy="1658937"/>
        </p:xfrm>
        <a:graphic>
          <a:graphicData uri="http://schemas.openxmlformats.org/presentationml/2006/ole">
            <p:oleObj spid="_x0000_s45058" name="Equation" r:id="rId3" imgW="3670300" imgH="863600" progId="Equation.DSMT4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750050" y="296863"/>
          <a:ext cx="2393950" cy="1658937"/>
        </p:xfrm>
        <a:graphic>
          <a:graphicData uri="http://schemas.openxmlformats.org/presentationml/2006/ole">
            <p:oleObj spid="_x0000_s45059" name="Equation" r:id="rId4" imgW="1130300" imgH="736600" progId="Equation.DSMT4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330450" y="3162300"/>
          <a:ext cx="4419600" cy="685800"/>
        </p:xfrm>
        <a:graphic>
          <a:graphicData uri="http://schemas.openxmlformats.org/presentationml/2006/ole">
            <p:oleObj spid="_x0000_s45060" name="Equation" r:id="rId5" imgW="1473200" imgH="228600" progId="Equation.DSMT4">
              <p:embed/>
            </p:oleObj>
          </a:graphicData>
        </a:graphic>
      </p:graphicFrame>
      <p:sp>
        <p:nvSpPr>
          <p:cNvPr id="45065" name="TextBox 5"/>
          <p:cNvSpPr txBox="1">
            <a:spLocks noChangeArrowheads="1"/>
          </p:cNvSpPr>
          <p:nvPr/>
        </p:nvSpPr>
        <p:spPr bwMode="auto">
          <a:xfrm>
            <a:off x="685800" y="2514600"/>
            <a:ext cx="551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66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From oscillation experiments: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330450" y="4038600"/>
          <a:ext cx="3384550" cy="725488"/>
        </p:xfrm>
        <a:graphic>
          <a:graphicData uri="http://schemas.openxmlformats.org/presentationml/2006/ole">
            <p:oleObj spid="_x0000_s45061" name="Equation" r:id="rId6" imgW="1066800" imgH="228600" progId="Equation.DSMT4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2390775" y="5905500"/>
          <a:ext cx="3171825" cy="685800"/>
        </p:xfrm>
        <a:graphic>
          <a:graphicData uri="http://schemas.openxmlformats.org/presentationml/2006/ole">
            <p:oleObj spid="_x0000_s45062" name="Equation" r:id="rId7" imgW="939800" imgH="2032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676400" y="3162300"/>
            <a:ext cx="5181600" cy="35433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330450" y="5029200"/>
          <a:ext cx="3338513" cy="723900"/>
        </p:xfrm>
        <a:graphic>
          <a:graphicData uri="http://schemas.openxmlformats.org/presentationml/2006/ole">
            <p:oleObj spid="_x0000_s45063" name="Equation" r:id="rId8" imgW="10541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F8DB5-057B-3347-8DE7-A549CC29ABD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763" y="914400"/>
            <a:ext cx="34750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838200" y="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000" i="1">
                <a:solidFill>
                  <a:srgbClr val="FF9900"/>
                </a:solidFill>
              </a:rPr>
              <a:t>We do not know!!</a:t>
            </a:r>
            <a:endParaRPr lang="en-US" sz="3200" dirty="0"/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381000" y="1066800"/>
            <a:ext cx="4830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IE">
                <a:solidFill>
                  <a:srgbClr val="85C2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A)The neutrino mass scheme:</a:t>
            </a:r>
          </a:p>
          <a:p>
            <a:pPr>
              <a:spcAft>
                <a:spcPts val="600"/>
              </a:spcAft>
              <a:buFont typeface="Lucida Grande CE" pitchFamily="-110" charset="-18"/>
              <a:buChar char="✰"/>
            </a:pPr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Mass hierarchy</a:t>
            </a:r>
          </a:p>
          <a:p>
            <a:pPr>
              <a:spcAft>
                <a:spcPts val="600"/>
              </a:spcAft>
              <a:buFont typeface="Lucida Grande CE" pitchFamily="-110" charset="-18"/>
              <a:buChar char="✰"/>
            </a:pPr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Inverse mass hierarchy</a:t>
            </a:r>
          </a:p>
          <a:p>
            <a:pPr>
              <a:spcAft>
                <a:spcPts val="600"/>
              </a:spcAft>
              <a:buFont typeface="Lucida Grande CE" pitchFamily="-110" charset="-18"/>
              <a:buChar char="✰"/>
            </a:pPr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Degenerate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647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7" charset="0"/>
                <a:cs typeface="Comic Sans MS"/>
              </a:rPr>
              <a:t>B) Neutrino nature - Dirac or Majorana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381000" y="4191000"/>
            <a:ext cx="7315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IE">
                <a:solidFill>
                  <a:srgbClr val="85C2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C) Are the CP symmetry violated or no, phases</a:t>
            </a:r>
          </a:p>
          <a:p>
            <a:pPr>
              <a:spcAft>
                <a:spcPts val="600"/>
              </a:spcAft>
              <a:buFont typeface="Lucida Grande CE" pitchFamily="-110" charset="-18"/>
              <a:buChar char="✰"/>
            </a:pPr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Dirac - </a:t>
            </a:r>
            <a:r>
              <a:rPr lang="en-IE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δ,</a:t>
            </a:r>
          </a:p>
          <a:p>
            <a:pPr>
              <a:spcAft>
                <a:spcPts val="600"/>
              </a:spcAft>
              <a:buFont typeface="Lucida Grande CE" pitchFamily="-110" charset="-18"/>
              <a:buChar char="✰"/>
            </a:pPr>
            <a:r>
              <a:rPr lang="en-IE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 Majorana  -  α</a:t>
            </a:r>
            <a:r>
              <a:rPr lang="en-IE" baseline="-25000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1</a:t>
            </a:r>
            <a:r>
              <a:rPr lang="en-IE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, α</a:t>
            </a:r>
            <a:r>
              <a:rPr lang="en-IE" baseline="-25000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2</a:t>
            </a:r>
            <a:r>
              <a:rPr lang="en-IE">
                <a:solidFill>
                  <a:srgbClr val="FFFF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 </a:t>
            </a:r>
            <a:endParaRPr lang="en-IE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46082" name="Equation" r:id="rId4" imgW="114300" imgH="1651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6019800"/>
            <a:ext cx="647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7" charset="0"/>
                <a:cs typeface="Comic Sans MS"/>
              </a:rPr>
              <a:t>D) Is mixing angle θ</a:t>
            </a:r>
            <a:r>
              <a:rPr lang="en-IE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7" charset="0"/>
                <a:cs typeface="Comic Sans MS"/>
              </a:rPr>
              <a:t>13</a:t>
            </a:r>
            <a:r>
              <a:rPr lang="en-IE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7" charset="0"/>
                <a:cs typeface="Comic Sans MS"/>
              </a:rPr>
              <a:t> different from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EB88-3E31-334C-88DD-A3EEB77859AA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68313" y="609600"/>
            <a:ext cx="8135937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Neutrinos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in the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New Standard Model</a:t>
            </a:r>
          </a:p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(</a:t>
            </a:r>
            <a:r>
              <a:rPr lang="en-US" sz="5400" b="1" dirty="0">
                <a:solidFill>
                  <a:srgbClr val="FF9900"/>
                </a:solidFill>
                <a:latin typeface="Lucida Grande" pitchFamily="-110" charset="0"/>
                <a:ea typeface="Lucida Grande" pitchFamily="-110" charset="0"/>
                <a:cs typeface="Lucida Grande" pitchFamily="-110" charset="0"/>
              </a:rPr>
              <a:t>ν</a:t>
            </a:r>
            <a:r>
              <a:rPr lang="en-US" sz="5400" b="1" dirty="0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2CB4-3847-4C46-B14F-329A13681EF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altLang="ja-JP" sz="3200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4) Neutrinos in the SM with massive</a:t>
            </a:r>
            <a:br>
              <a:rPr lang="pl-PL" altLang="ja-JP" sz="3200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</a:br>
            <a:r>
              <a:rPr lang="pl-PL" altLang="ja-JP" sz="3200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  neutrino</a:t>
            </a:r>
            <a:endParaRPr lang="pl-PL" sz="3200">
              <a:solidFill>
                <a:srgbClr val="FF99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28600" y="1306513"/>
            <a:ext cx="861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8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Durinng last two years two important properties of neutrino oscillation were discused:  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1524000" y="23622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27" charset="0"/>
              <a:buChar char="•"/>
              <a:defRPr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27" charset="0"/>
                <a:ea typeface="Arial" pitchFamily="27" charset="0"/>
                <a:cs typeface="Arial" pitchFamily="27" charset="0"/>
              </a:rPr>
              <a:t> 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7" charset="0"/>
                <a:cs typeface="Comic Sans MS"/>
              </a:rPr>
              <a:t>Mössbauer Neutrinos,</a:t>
            </a:r>
          </a:p>
          <a:p>
            <a:pPr>
              <a:defRPr/>
            </a:pP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  <a:latin typeface="Comic Sans MS"/>
              <a:ea typeface="Arial" pitchFamily="27" charset="0"/>
              <a:cs typeface="Comic Sans MS"/>
            </a:endParaRPr>
          </a:p>
          <a:p>
            <a:pPr>
              <a:buFont typeface="Arial" pitchFamily="27" charset="0"/>
              <a:buChar char="•"/>
              <a:defRPr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7" charset="0"/>
                <a:cs typeface="Comic Sans MS"/>
              </a:rPr>
              <a:t>  Anomaly observed in the  GSI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143000" y="5418138"/>
          <a:ext cx="6134100" cy="776287"/>
        </p:xfrm>
        <a:graphic>
          <a:graphicData uri="http://schemas.openxmlformats.org/presentationml/2006/ole">
            <p:oleObj spid="_x0000_s48130" name="Equation" r:id="rId3" imgW="1930400" imgH="228600" progId="Equation.DSMT4">
              <p:embed/>
            </p:oleObj>
          </a:graphicData>
        </a:graphic>
      </p:graphicFrame>
      <p:sp>
        <p:nvSpPr>
          <p:cNvPr id="48135" name="TextBox 8"/>
          <p:cNvSpPr txBox="1">
            <a:spLocks noChangeArrowheads="1"/>
          </p:cNvSpPr>
          <p:nvPr/>
        </p:nvSpPr>
        <p:spPr bwMode="auto">
          <a:xfrm>
            <a:off x="228600" y="4181475"/>
            <a:ext cx="4953000" cy="5238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solidFill>
                  <a:srgbClr val="99FF33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MÖSSBAUER NEUTRINOS</a:t>
            </a:r>
          </a:p>
        </p:txBody>
      </p:sp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5486400" y="4038600"/>
            <a:ext cx="3543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1800"/>
              <a:t>W.M.Visscher, 1959</a:t>
            </a:r>
          </a:p>
          <a:p>
            <a:r>
              <a:rPr lang="pl-PL" sz="1800"/>
              <a:t>W.P. Kells, J.P. Schiffer,1983</a:t>
            </a:r>
          </a:p>
          <a:p>
            <a:r>
              <a:rPr lang="pl-PL" sz="1800"/>
              <a:t>R.S. Raghavan,2006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5FFC-C0D0-5147-8878-97C21C7F1CE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63550" y="4419600"/>
          <a:ext cx="4876800" cy="914400"/>
        </p:xfrm>
        <a:graphic>
          <a:graphicData uri="http://schemas.openxmlformats.org/presentationml/2006/ole">
            <p:oleObj spid="_x0000_s49154" name="Equation" r:id="rId3" imgW="1219200" imgH="228600" progId="Equation.DSMT4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49155" name="Equation" r:id="rId4" imgW="114300" imgH="165100" progId="Equation.DSMT4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63550" y="5562600"/>
          <a:ext cx="4927600" cy="914400"/>
        </p:xfrm>
        <a:graphic>
          <a:graphicData uri="http://schemas.openxmlformats.org/presentationml/2006/ole">
            <p:oleObj spid="_x0000_s49156" name="Equation" r:id="rId5" imgW="1231900" imgH="228600" progId="Equation.DSMT4">
              <p:embed/>
            </p:oleObj>
          </a:graphicData>
        </a:graphic>
      </p:graphicFrame>
      <p:sp>
        <p:nvSpPr>
          <p:cNvPr id="49167" name="TextBox 6"/>
          <p:cNvSpPr txBox="1">
            <a:spLocks noChangeArrowheads="1"/>
          </p:cNvSpPr>
          <p:nvPr/>
        </p:nvSpPr>
        <p:spPr bwMode="auto">
          <a:xfrm>
            <a:off x="463550" y="3810000"/>
            <a:ext cx="555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For Tritium embedded into a  cristal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1670050" y="228600"/>
          <a:ext cx="5648325" cy="533400"/>
        </p:xfrm>
        <a:graphic>
          <a:graphicData uri="http://schemas.openxmlformats.org/presentationml/2006/ole">
            <p:oleObj spid="_x0000_s49157" name="Equation" r:id="rId6" imgW="2286000" imgH="215900" progId="Equation.DSMT4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1219200" y="990600"/>
          <a:ext cx="2444750" cy="508000"/>
        </p:xfrm>
        <a:graphic>
          <a:graphicData uri="http://schemas.openxmlformats.org/presentationml/2006/ole">
            <p:oleObj spid="_x0000_s49158" name="Equation" r:id="rId7" imgW="977900" imgH="203200" progId="Equation.DSMT4">
              <p:embed/>
            </p:oleObj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5146675" y="990600"/>
          <a:ext cx="2171700" cy="482600"/>
        </p:xfrm>
        <a:graphic>
          <a:graphicData uri="http://schemas.openxmlformats.org/presentationml/2006/ole">
            <p:oleObj spid="_x0000_s49159" name="Equation" r:id="rId8" imgW="914400" imgH="203200" progId="Equation.DSMT4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019800" y="2906713"/>
          <a:ext cx="1355725" cy="601662"/>
        </p:xfrm>
        <a:graphic>
          <a:graphicData uri="http://schemas.openxmlformats.org/presentationml/2006/ole">
            <p:oleObj spid="_x0000_s49160" name="Equation" r:id="rId9" imgW="457200" imgH="203200" progId="Equation.DSMT4">
              <p:embed/>
            </p:oleObj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3260725" y="2906713"/>
          <a:ext cx="2079625" cy="604837"/>
        </p:xfrm>
        <a:graphic>
          <a:graphicData uri="http://schemas.openxmlformats.org/presentationml/2006/ole">
            <p:oleObj spid="_x0000_s49161" name="Equation" r:id="rId10" imgW="698500" imgH="203200" progId="Equation.DSMT4">
              <p:embed/>
            </p:oleObj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1965325" y="1676400"/>
          <a:ext cx="4587875" cy="928688"/>
        </p:xfrm>
        <a:graphic>
          <a:graphicData uri="http://schemas.openxmlformats.org/presentationml/2006/ole">
            <p:oleObj spid="_x0000_s49162" name="Equation" r:id="rId11" imgW="1130300" imgH="228600" progId="Equation.DSMT4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 flipH="1" flipV="1">
            <a:off x="4212431" y="2493169"/>
            <a:ext cx="547688" cy="28575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5798343" y="2501107"/>
            <a:ext cx="544513" cy="2667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49163" name="Equation" r:id="rId12" imgW="114300" imgH="165100" progId="Equation.DSMT4">
              <p:embed/>
            </p:oleObj>
          </a:graphicData>
        </a:graphic>
      </p:graphicFrame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5937250" y="5334000"/>
          <a:ext cx="3136900" cy="838200"/>
        </p:xfrm>
        <a:graphic>
          <a:graphicData uri="http://schemas.openxmlformats.org/presentationml/2006/ole">
            <p:oleObj spid="_x0000_s49164" name="Equation" r:id="rId13" imgW="1473200" imgH="393700" progId="Equation.DSMT4">
              <p:embed/>
            </p:oleObj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6137275" y="4724400"/>
          <a:ext cx="2549525" cy="503238"/>
        </p:xfrm>
        <a:graphic>
          <a:graphicData uri="http://schemas.openxmlformats.org/presentationml/2006/ole">
            <p:oleObj spid="_x0000_s49165" name="Equation" r:id="rId14" imgW="965200" imgH="190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"/>
            <a:ext cx="3733800" cy="517637"/>
          </a:xfrm>
        </p:spPr>
        <p:txBody>
          <a:bodyPr/>
          <a:lstStyle/>
          <a:p>
            <a:r>
              <a:rPr lang="en-IE" dirty="0" smtClean="0">
                <a:solidFill>
                  <a:srgbClr val="3366FF"/>
                </a:solidFill>
              </a:rPr>
              <a:t>Streszczenie</a:t>
            </a:r>
            <a:endParaRPr lang="en-IE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CCCC00"/>
                </a:solidFill>
              </a:rPr>
              <a:t>Po odkryciu i rozwikłaniu problemu oscylacji, fizyka neutrin stała się w ostatnich latach jednym </a:t>
            </a:r>
            <a:br>
              <a:rPr lang="pl-PL" sz="2800" dirty="0" smtClean="0">
                <a:solidFill>
                  <a:srgbClr val="CCCC00"/>
                </a:solidFill>
              </a:rPr>
            </a:br>
            <a:r>
              <a:rPr lang="pl-PL" sz="2800" dirty="0" smtClean="0">
                <a:solidFill>
                  <a:srgbClr val="CCCC00"/>
                </a:solidFill>
              </a:rPr>
              <a:t>z głównych elementów fizyki cząstek elementarnych. Tak jak w przeszłości, również obecnie, odkrycia związane z neutrinami przynoszą przełomowe informacje o oddziaływaniach elementarnych, astrofizyce i kosmologii.</a:t>
            </a:r>
            <a:endParaRPr lang="cs-CZ" sz="2800" dirty="0" smtClean="0">
              <a:solidFill>
                <a:srgbClr val="CCCC00"/>
              </a:solidFill>
            </a:endParaRPr>
          </a:p>
          <a:p>
            <a:pPr algn="ctr"/>
            <a:r>
              <a:rPr lang="pl-PL" sz="2800" dirty="0" smtClean="0">
                <a:solidFill>
                  <a:srgbClr val="CCCC00"/>
                </a:solidFill>
              </a:rPr>
              <a:t>Wykład będzie omawiać różne teoretyczne pomysły, o których usłyszeliśmy w ostatnim czasie. Tak więc będzie mowa o problemie natury neutrin, o masie </a:t>
            </a:r>
            <a:br>
              <a:rPr lang="pl-PL" sz="2800" dirty="0" smtClean="0">
                <a:solidFill>
                  <a:srgbClr val="CCCC00"/>
                </a:solidFill>
              </a:rPr>
            </a:br>
            <a:r>
              <a:rPr lang="pl-PL" sz="2800" dirty="0" smtClean="0">
                <a:solidFill>
                  <a:srgbClr val="CCCC00"/>
                </a:solidFill>
              </a:rPr>
              <a:t>i zapachu, o neutrinach Mössbauera, o anomalii GSI </a:t>
            </a:r>
            <a:br>
              <a:rPr lang="pl-PL" sz="2800" dirty="0" smtClean="0">
                <a:solidFill>
                  <a:srgbClr val="CCCC00"/>
                </a:solidFill>
              </a:rPr>
            </a:br>
            <a:r>
              <a:rPr lang="pl-PL" sz="2800" dirty="0" smtClean="0">
                <a:solidFill>
                  <a:srgbClr val="CCCC00"/>
                </a:solidFill>
              </a:rPr>
              <a:t>i wielu innych nowościach.</a:t>
            </a:r>
            <a:endParaRPr lang="cs-CZ" sz="2800" dirty="0" smtClean="0">
              <a:solidFill>
                <a:srgbClr val="CC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304800" cy="457200"/>
          </a:xfrm>
        </p:spPr>
        <p:txBody>
          <a:bodyPr/>
          <a:lstStyle/>
          <a:p>
            <a:pPr>
              <a:defRPr/>
            </a:pPr>
            <a:fld id="{44B00A3D-94F8-1A46-92E9-D7906A07C4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/>
        </p:nvSpPr>
        <p:spPr>
          <a:xfrm>
            <a:off x="6019800" y="4235450"/>
            <a:ext cx="2286000" cy="830263"/>
          </a:xfrm>
          <a:prstGeom prst="leftArrow">
            <a:avLst>
              <a:gd name="adj1" fmla="val 9504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743EA-06CD-2C4B-AE56-ECC262B4A6E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0180" name="Text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CCCC00"/>
                </a:solidFill>
              </a:rPr>
              <a:t>Even if we assume that various brodening effects degrade this value  :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6019800" y="11430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1600">
                <a:solidFill>
                  <a:srgbClr val="3366FF"/>
                </a:solidFill>
              </a:rPr>
              <a:t>W. Potzel, 2006,</a:t>
            </a:r>
          </a:p>
          <a:p>
            <a:r>
              <a:rPr lang="pl-PL" sz="1600">
                <a:solidFill>
                  <a:srgbClr val="3366FF"/>
                </a:solidFill>
              </a:rPr>
              <a:t>R.S. Raghavan, 2006,</a:t>
            </a:r>
          </a:p>
          <a:p>
            <a:r>
              <a:rPr lang="pl-PL" sz="1600">
                <a:solidFill>
                  <a:srgbClr val="3366FF"/>
                </a:solidFill>
              </a:rPr>
              <a:t>but W. Potzel in Ustron 2009 – </a:t>
            </a:r>
            <a:r>
              <a:rPr lang="pl-PL" sz="1600">
                <a:solidFill>
                  <a:srgbClr val="FF6600"/>
                </a:solidFill>
              </a:rPr>
              <a:t>probably observation of the effect  in </a:t>
            </a:r>
            <a:r>
              <a:rPr lang="pl-PL" sz="1600" baseline="30000">
                <a:solidFill>
                  <a:srgbClr val="FF6600"/>
                </a:solidFill>
              </a:rPr>
              <a:t>3</a:t>
            </a:r>
            <a:r>
              <a:rPr lang="pl-PL" sz="1600">
                <a:solidFill>
                  <a:srgbClr val="FF6600"/>
                </a:solidFill>
              </a:rPr>
              <a:t>H - </a:t>
            </a:r>
            <a:r>
              <a:rPr lang="pl-PL" sz="1600" baseline="30000">
                <a:solidFill>
                  <a:srgbClr val="FF6600"/>
                </a:solidFill>
              </a:rPr>
              <a:t>3</a:t>
            </a:r>
            <a:r>
              <a:rPr lang="pl-PL" sz="1600">
                <a:solidFill>
                  <a:srgbClr val="FF6600"/>
                </a:solidFill>
              </a:rPr>
              <a:t>He will be unsuccessful </a:t>
            </a: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14850" y="3346450"/>
            <a:ext cx="1143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905000" y="1447800"/>
            <a:ext cx="3048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Box 6"/>
          <p:cNvSpPr txBox="1">
            <a:spLocks noChangeArrowheads="1"/>
          </p:cNvSpPr>
          <p:nvPr/>
        </p:nvSpPr>
        <p:spPr bwMode="auto">
          <a:xfrm>
            <a:off x="0" y="2438400"/>
            <a:ext cx="251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pl-PL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Energy difference for two relativistic neutrinos with energy E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914400" y="460375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85C2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Then for:</a:t>
            </a:r>
          </a:p>
        </p:txBody>
      </p:sp>
      <p:pic>
        <p:nvPicPr>
          <p:cNvPr id="50186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397250" y="4413250"/>
            <a:ext cx="246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3397250" y="5065713"/>
            <a:ext cx="2028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2078038" y="5867400"/>
            <a:ext cx="3783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3276600" y="2816225"/>
            <a:ext cx="19939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TextBox 13"/>
          <p:cNvSpPr txBox="1">
            <a:spLocks noChangeArrowheads="1"/>
          </p:cNvSpPr>
          <p:nvPr/>
        </p:nvSpPr>
        <p:spPr bwMode="auto">
          <a:xfrm>
            <a:off x="6248400" y="423545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Atmospheric  neutrinos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867400"/>
            <a:ext cx="175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We obtain: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5867400" y="5611813"/>
            <a:ext cx="2438400" cy="1093787"/>
          </a:xfrm>
          <a:prstGeom prst="leftArrow">
            <a:avLst>
              <a:gd name="adj1" fmla="val 9895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Neutrinos</a:t>
            </a:r>
          </a:p>
          <a:p>
            <a:pPr algn="ctr">
              <a:defRPr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should not oscillate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304800" y="4343400"/>
            <a:ext cx="5943600" cy="941388"/>
          </a:xfrm>
          <a:prstGeom prst="rightArrow">
            <a:avLst>
              <a:gd name="adj1" fmla="val 99537"/>
              <a:gd name="adj2" fmla="val 50000"/>
            </a:avLst>
          </a:prstGeom>
          <a:solidFill>
            <a:srgbClr val="CC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AF876-C45D-5649-9C3C-7FA9BB8EC8E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1207" name="TextBox 2"/>
          <p:cNvSpPr txBox="1">
            <a:spLocks noChangeArrowheads="1"/>
          </p:cNvSpPr>
          <p:nvPr/>
        </p:nvSpPr>
        <p:spPr bwMode="auto">
          <a:xfrm>
            <a:off x="609600" y="303213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Do Mössbauer neutrinos oscillate ???</a:t>
            </a:r>
          </a:p>
        </p:txBody>
      </p:sp>
      <p:sp>
        <p:nvSpPr>
          <p:cNvPr id="51208" name="TextBox 4"/>
          <p:cNvSpPr txBox="1">
            <a:spLocks noChangeArrowheads="1"/>
          </p:cNvSpPr>
          <p:nvPr/>
        </p:nvSpPr>
        <p:spPr bwMode="auto">
          <a:xfrm>
            <a:off x="6438900" y="1281113"/>
            <a:ext cx="2286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1600"/>
              <a:t>E.K.Akhmedov, J. Kopp, M. Lindner, 2008</a:t>
            </a:r>
          </a:p>
        </p:txBody>
      </p:sp>
      <p:pic>
        <p:nvPicPr>
          <p:cNvPr id="51209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601788" y="2819400"/>
            <a:ext cx="4083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Box 8"/>
          <p:cNvSpPr txBox="1">
            <a:spLocks noChangeArrowheads="1"/>
          </p:cNvSpPr>
          <p:nvPr/>
        </p:nvSpPr>
        <p:spPr bwMode="auto">
          <a:xfrm>
            <a:off x="6172200" y="2819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No oscillation</a:t>
            </a:r>
          </a:p>
        </p:txBody>
      </p:sp>
      <p:sp>
        <p:nvSpPr>
          <p:cNvPr id="51211" name="TextBox 9"/>
          <p:cNvSpPr txBox="1">
            <a:spLocks noChangeArrowheads="1"/>
          </p:cNvSpPr>
          <p:nvPr/>
        </p:nvSpPr>
        <p:spPr bwMode="auto">
          <a:xfrm>
            <a:off x="304800" y="3657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But if:</a:t>
            </a:r>
          </a:p>
        </p:txBody>
      </p:sp>
      <p:pic>
        <p:nvPicPr>
          <p:cNvPr id="51212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133600" y="3657600"/>
            <a:ext cx="3170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TextBox 11"/>
          <p:cNvSpPr txBox="1">
            <a:spLocks noChangeArrowheads="1"/>
          </p:cNvSpPr>
          <p:nvPr/>
        </p:nvSpPr>
        <p:spPr bwMode="auto">
          <a:xfrm>
            <a:off x="5867400" y="37290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Neutrinos oscillate</a:t>
            </a:r>
          </a:p>
        </p:txBody>
      </p:sp>
      <p:sp>
        <p:nvSpPr>
          <p:cNvPr id="51214" name="TextBox 12"/>
          <p:cNvSpPr txBox="1">
            <a:spLocks noChangeArrowheads="1"/>
          </p:cNvSpPr>
          <p:nvPr/>
        </p:nvSpPr>
        <p:spPr bwMode="auto">
          <a:xfrm>
            <a:off x="304800" y="4343400"/>
            <a:ext cx="586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8000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Why is possible to have such big Δp?? For particles on mass shell:</a:t>
            </a: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152400" y="5410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In  bound states, energy and momentum are not connected by the on mass shell relation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i="1" dirty="0">
                <a:solidFill>
                  <a:srgbClr val="FF6600"/>
                </a:solidFill>
              </a:rPr>
              <a:t>(e.g. eigenstate of harmonic oscillator has definite energy but not momentum) 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371600" y="1574800"/>
          <a:ext cx="4313238" cy="673100"/>
        </p:xfrm>
        <a:graphic>
          <a:graphicData uri="http://schemas.openxmlformats.org/presentationml/2006/ole">
            <p:oleObj spid="_x0000_s51202" name="Equation" r:id="rId7" imgW="1790700" imgH="279400" progId="Equation.DSMT4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438400" y="977900"/>
          <a:ext cx="2095500" cy="571500"/>
        </p:xfrm>
        <a:graphic>
          <a:graphicData uri="http://schemas.openxmlformats.org/presentationml/2006/ole">
            <p:oleObj spid="_x0000_s51203" name="Equation" r:id="rId8" imgW="838200" imgH="228600" progId="Equation.DSMT4">
              <p:embed/>
            </p:oleObj>
          </a:graphicData>
        </a:graphic>
      </p:graphicFrame>
      <p:sp>
        <p:nvSpPr>
          <p:cNvPr id="51216" name="TextBox 16"/>
          <p:cNvSpPr txBox="1">
            <a:spLocks noChangeArrowheads="1"/>
          </p:cNvSpPr>
          <p:nvPr/>
        </p:nvSpPr>
        <p:spPr bwMode="auto">
          <a:xfrm>
            <a:off x="457200" y="2819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If: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6408738" y="4495800"/>
          <a:ext cx="1973262" cy="525463"/>
        </p:xfrm>
        <a:graphic>
          <a:graphicData uri="http://schemas.openxmlformats.org/presentationml/2006/ole">
            <p:oleObj spid="_x0000_s51204" name="Equation" r:id="rId9" imgW="7620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838200" cy="457200"/>
          </a:xfrm>
        </p:spPr>
        <p:txBody>
          <a:bodyPr/>
          <a:lstStyle/>
          <a:p>
            <a:pPr algn="ctr">
              <a:defRPr/>
            </a:pPr>
            <a:fld id="{DDE1E93C-3E3C-0C4F-9D32-E9F58E4EC029}" type="slidenum">
              <a:rPr lang="en-US"/>
              <a:pPr algn="ctr">
                <a:defRPr/>
              </a:pPr>
              <a:t>22</a:t>
            </a:fld>
            <a:endParaRPr lang="en-US" dirty="0"/>
          </a:p>
        </p:txBody>
      </p:sp>
      <p:pic>
        <p:nvPicPr>
          <p:cNvPr id="5222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2388"/>
            <a:ext cx="6324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685800"/>
            <a:ext cx="37147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685800"/>
            <a:ext cx="346868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3200400"/>
            <a:ext cx="3468687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76200" y="115888"/>
            <a:ext cx="2590800" cy="400050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000">
                <a:solidFill>
                  <a:srgbClr val="FF6600"/>
                </a:solidFill>
                <a:ea typeface="Times New Roman" pitchFamily="-110" charset="0"/>
                <a:cs typeface="Times New Roman" pitchFamily="-110" charset="0"/>
              </a:rPr>
              <a:t>GSI, ArXiv:0801.2079</a:t>
            </a:r>
          </a:p>
        </p:txBody>
      </p:sp>
      <p:pic>
        <p:nvPicPr>
          <p:cNvPr id="52232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284538"/>
            <a:ext cx="47815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8150" y="4648200"/>
            <a:ext cx="4572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5413375"/>
            <a:ext cx="1016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TextBox 12"/>
          <p:cNvSpPr txBox="1">
            <a:spLocks noChangeArrowheads="1"/>
          </p:cNvSpPr>
          <p:nvPr/>
        </p:nvSpPr>
        <p:spPr bwMode="auto">
          <a:xfrm>
            <a:off x="354013" y="5943600"/>
            <a:ext cx="389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ea typeface="Times New Roman" pitchFamily="-110" charset="0"/>
                <a:cs typeface="Times New Roman" pitchFamily="-110" charset="0"/>
              </a:rPr>
              <a:t>There  are attempts to explain these observations as neutrino oscillation </a:t>
            </a:r>
          </a:p>
        </p:txBody>
      </p:sp>
      <p:sp>
        <p:nvSpPr>
          <p:cNvPr id="52236" name="TextBox 13"/>
          <p:cNvSpPr txBox="1">
            <a:spLocks noChangeArrowheads="1"/>
          </p:cNvSpPr>
          <p:nvPr/>
        </p:nvSpPr>
        <p:spPr bwMode="auto">
          <a:xfrm>
            <a:off x="5867400" y="5334000"/>
            <a:ext cx="3276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FF99"/>
                </a:solidFill>
              </a:rPr>
              <a:t>Giunti;  Ivanov, Reda and Kienle;  Lipkin;  Peshkin; Burkardt, Lowe, Stephenson;  Ivanov, Kryshen, Pitschmann, Kiele;  Giunti;  Lipkin…. </a:t>
            </a:r>
            <a:endParaRPr lang="pl-PL" sz="16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EB485C13-963A-CE46-8B54-431BCC40C48E}" type="slidenum">
              <a:rPr lang="en-US"/>
              <a:pPr algn="ctr">
                <a:defRPr/>
              </a:pPr>
              <a:t>23</a:t>
            </a:fld>
            <a:endParaRPr lang="en-US" dirty="0"/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371600" y="304800"/>
            <a:ext cx="692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Litvinov et al. (GSI), Phys. Lett. B664, 163 (2008)</a:t>
            </a:r>
            <a:endParaRPr lang="en-US" dirty="0"/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6143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pl-PL"/>
              <a:t>N. Ivanov at. al., arXiv:0801.2121,</a:t>
            </a:r>
          </a:p>
          <a:p>
            <a:pPr marL="342900" indent="-342900">
              <a:spcBef>
                <a:spcPct val="50000"/>
              </a:spcBef>
            </a:pPr>
            <a:r>
              <a:rPr lang="pl-PL"/>
              <a:t>H. J. Lipkin, arXiv: 0801.1465, arXiv:0805.0435 (</a:t>
            </a:r>
            <a:r>
              <a:rPr lang="pl-PL" i="1">
                <a:solidFill>
                  <a:srgbClr val="FF9900"/>
                </a:solidFill>
              </a:rPr>
              <a:t>The GSI method for studying neutrino mass difference – For Pedestrians</a:t>
            </a:r>
            <a:r>
              <a:rPr lang="pl-PL"/>
              <a:t>),</a:t>
            </a:r>
          </a:p>
          <a:p>
            <a:pPr marL="342900" indent="-342900">
              <a:spcBef>
                <a:spcPct val="50000"/>
              </a:spcBef>
            </a:pPr>
            <a:r>
              <a:rPr lang="pl-PL"/>
              <a:t>H. Kleinert, P. Kienle, arXiv:0803.2938.</a:t>
            </a:r>
            <a:endParaRPr lang="en-US" dirty="0"/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6732588" y="1676400"/>
            <a:ext cx="2232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dirty="0">
                <a:solidFill>
                  <a:srgbClr val="FF9900"/>
                </a:solidFill>
                <a:latin typeface="+mn-lt"/>
                <a:ea typeface="Arial" pitchFamily="-107" charset="0"/>
                <a:cs typeface="Arial" pitchFamily="-107" charset="0"/>
              </a:rPr>
              <a:t>Neutrino oscillation with the period:</a:t>
            </a:r>
            <a:endParaRPr lang="en-US" sz="2000" dirty="0">
              <a:solidFill>
                <a:srgbClr val="FF9900"/>
              </a:solidFill>
              <a:latin typeface="+mn-lt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5427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0" y="2743200"/>
            <a:ext cx="197961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12"/>
          <p:cNvSpPr>
            <a:spLocks noChangeArrowheads="1"/>
          </p:cNvSpPr>
          <p:nvPr/>
        </p:nvSpPr>
        <p:spPr bwMode="auto">
          <a:xfrm>
            <a:off x="6659563" y="1527175"/>
            <a:ext cx="2484437" cy="2305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280" name="Rectangle 13"/>
          <p:cNvSpPr>
            <a:spLocks noChangeArrowheads="1"/>
          </p:cNvSpPr>
          <p:nvPr/>
        </p:nvSpPr>
        <p:spPr bwMode="auto">
          <a:xfrm>
            <a:off x="228600" y="1524000"/>
            <a:ext cx="5943600" cy="23082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281" name="Rectangle 15"/>
          <p:cNvSpPr>
            <a:spLocks noChangeArrowheads="1"/>
          </p:cNvSpPr>
          <p:nvPr/>
        </p:nvSpPr>
        <p:spPr bwMode="auto">
          <a:xfrm>
            <a:off x="107950" y="5334000"/>
            <a:ext cx="5759450" cy="1371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>
              <a:buFontTx/>
              <a:buAutoNum type="arabicParenR"/>
            </a:pPr>
            <a:r>
              <a:rPr lang="pl-PL" sz="2000">
                <a:solidFill>
                  <a:srgbClr val="FFFF00"/>
                </a:solidFill>
              </a:rPr>
              <a:t>C.Giunti, arXiv:0801.4639,</a:t>
            </a:r>
          </a:p>
          <a:p>
            <a:pPr marL="342900" indent="-342900">
              <a:buFontTx/>
              <a:buAutoNum type="arabicParenR"/>
            </a:pPr>
            <a:r>
              <a:rPr lang="pl-PL" sz="2000">
                <a:solidFill>
                  <a:srgbClr val="FFFF00"/>
                </a:solidFill>
              </a:rPr>
              <a:t>H Kienert at al., arXiv:0808.2389,</a:t>
            </a:r>
          </a:p>
          <a:p>
            <a:pPr marL="342900" indent="-342900">
              <a:buFontTx/>
              <a:buAutoNum type="arabicParenR"/>
            </a:pPr>
            <a:r>
              <a:rPr lang="pl-PL" sz="2000">
                <a:solidFill>
                  <a:srgbClr val="FFFF00"/>
                </a:solidFill>
              </a:rPr>
              <a:t>M.Peshkin, arXiv:0804.4891, arXiv:0811.1765,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6516688" y="5734050"/>
            <a:ext cx="2447925" cy="719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l-PL" dirty="0" smtClean="0">
                <a:solidFill>
                  <a:srgbClr val="FF9900"/>
                </a:solidFill>
                <a:latin typeface="+mn-lt"/>
                <a:ea typeface="Arial" pitchFamily="-107" charset="0"/>
                <a:cs typeface="Arial" pitchFamily="-107" charset="0"/>
              </a:rPr>
              <a:t>No oscillation</a:t>
            </a:r>
            <a:endParaRPr lang="en-US" dirty="0">
              <a:solidFill>
                <a:srgbClr val="FF9900"/>
              </a:solidFill>
              <a:latin typeface="+mn-lt"/>
              <a:ea typeface="Arial" pitchFamily="-107" charset="0"/>
              <a:cs typeface="Arial" pitchFamily="-107" charset="0"/>
            </a:endParaRPr>
          </a:p>
        </p:txBody>
      </p:sp>
      <p:sp>
        <p:nvSpPr>
          <p:cNvPr id="54283" name="AutoShape 17"/>
          <p:cNvSpPr>
            <a:spLocks noChangeArrowheads="1"/>
          </p:cNvSpPr>
          <p:nvPr/>
        </p:nvSpPr>
        <p:spPr bwMode="auto">
          <a:xfrm>
            <a:off x="6011863" y="5949950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284" name="AutoShape 18"/>
          <p:cNvSpPr>
            <a:spLocks noChangeArrowheads="1"/>
          </p:cNvSpPr>
          <p:nvPr/>
        </p:nvSpPr>
        <p:spPr bwMode="auto">
          <a:xfrm>
            <a:off x="6265863" y="2743200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813550" y="2743200"/>
          <a:ext cx="2151063" cy="914400"/>
        </p:xfrm>
        <a:graphic>
          <a:graphicData uri="http://schemas.openxmlformats.org/presentationml/2006/ole">
            <p:oleObj spid="_x0000_s54274" name="Equation" r:id="rId5" imgW="10160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11"/>
          <p:cNvSpPr/>
          <p:nvPr/>
        </p:nvSpPr>
        <p:spPr>
          <a:xfrm>
            <a:off x="2247900" y="5638800"/>
            <a:ext cx="4533900" cy="611188"/>
          </a:xfrm>
          <a:prstGeom prst="upArrow">
            <a:avLst>
              <a:gd name="adj1" fmla="val 99621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838200" cy="457200"/>
          </a:xfrm>
        </p:spPr>
        <p:txBody>
          <a:bodyPr/>
          <a:lstStyle/>
          <a:p>
            <a:pPr algn="ctr">
              <a:defRPr/>
            </a:pPr>
            <a:fld id="{87B63548-B38E-B64C-A392-E057EBB36490}" type="slidenum">
              <a:rPr lang="en-US"/>
              <a:pPr algn="ctr">
                <a:defRPr/>
              </a:pPr>
              <a:t>24</a:t>
            </a:fld>
            <a:endParaRPr lang="en-US" dirty="0"/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533400" y="304800"/>
            <a:ext cx="8135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Probability that measurement 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of any observable </a:t>
            </a:r>
            <a:r>
              <a:rPr lang="pl-PL" sz="2800" dirty="0">
                <a:solidFill>
                  <a:srgbClr val="FFFF00"/>
                </a:solidFill>
                <a:latin typeface="Comic Sans MS"/>
                <a:ea typeface="Arial" pitchFamily="28" charset="0"/>
                <a:cs typeface="Comic Sans MS"/>
              </a:rPr>
              <a:t>A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 gives one of the eigenvalue </a:t>
            </a:r>
            <a:b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</a:b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  a</a:t>
            </a:r>
            <a:r>
              <a:rPr lang="pl-PL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1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, a</a:t>
            </a:r>
            <a:r>
              <a:rPr lang="pl-PL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2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, .... a</a:t>
            </a:r>
            <a:r>
              <a:rPr lang="pl-PL" sz="28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N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     Δ 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:</a:t>
            </a:r>
          </a:p>
        </p:txBody>
      </p:sp>
      <p:pic>
        <p:nvPicPr>
          <p:cNvPr id="5632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247900"/>
            <a:ext cx="2952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3733800"/>
            <a:ext cx="4743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Rectangle 13"/>
          <p:cNvSpPr>
            <a:spLocks noChangeArrowheads="1"/>
          </p:cNvSpPr>
          <p:nvPr/>
        </p:nvSpPr>
        <p:spPr bwMode="auto">
          <a:xfrm>
            <a:off x="2735263" y="2203450"/>
            <a:ext cx="3205162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633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0163" y="4833938"/>
            <a:ext cx="38893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2571750" y="5788025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bg2"/>
                </a:solidFill>
              </a:rPr>
              <a:t>  </a:t>
            </a:r>
            <a:r>
              <a:rPr lang="pl-PL">
                <a:solidFill>
                  <a:schemeClr val="bg2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There is no interference</a:t>
            </a:r>
            <a:endParaRPr lang="en-US" dirty="0">
              <a:solidFill>
                <a:schemeClr val="bg2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105400" y="1519238"/>
          <a:ext cx="371475" cy="309562"/>
        </p:xfrm>
        <a:graphic>
          <a:graphicData uri="http://schemas.openxmlformats.org/presentationml/2006/ole">
            <p:oleObj spid="_x0000_s56322" name="Equation" r:id="rId7" imgW="152400" imgH="127000" progId="Equation.DSMT4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735263" y="2355850"/>
          <a:ext cx="3205162" cy="882650"/>
        </p:xfrm>
        <a:graphic>
          <a:graphicData uri="http://schemas.openxmlformats.org/presentationml/2006/ole">
            <p:oleObj spid="_x0000_s56323" name="Equation" r:id="rId8" imgW="876300" imgH="241300" progId="Equation.DSMT4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247900" y="3768725"/>
          <a:ext cx="4348163" cy="895350"/>
        </p:xfrm>
        <a:graphic>
          <a:graphicData uri="http://schemas.openxmlformats.org/presentationml/2006/ole">
            <p:oleObj spid="_x0000_s56324" name="Equation" r:id="rId9" imgW="1295400" imgH="266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30BBCA4C-457F-914C-B1EF-77284960E27D}" type="slidenum">
              <a:rPr lang="en-US"/>
              <a:pPr algn="ctr">
                <a:defRPr/>
              </a:pPr>
              <a:t>25</a:t>
            </a:fld>
            <a:endParaRPr lang="en-US" dirty="0"/>
          </a:p>
        </p:txBody>
      </p:sp>
      <p:pic>
        <p:nvPicPr>
          <p:cNvPr id="58371" name="Picture 4" descr="Scan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8424862" cy="34274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496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 the two slits experiments:</a:t>
            </a:r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6443663" y="1700213"/>
            <a:ext cx="0" cy="129698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 flipH="1">
            <a:off x="6804025" y="1700213"/>
            <a:ext cx="0" cy="1370012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837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125538"/>
            <a:ext cx="31591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125538"/>
            <a:ext cx="393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412875"/>
            <a:ext cx="6143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3068638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Line 14"/>
          <p:cNvSpPr>
            <a:spLocks noChangeShapeType="1"/>
          </p:cNvSpPr>
          <p:nvPr/>
        </p:nvSpPr>
        <p:spPr bwMode="auto">
          <a:xfrm flipV="1">
            <a:off x="5867400" y="2276475"/>
            <a:ext cx="792163" cy="3603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8380" name="Line 15"/>
          <p:cNvSpPr>
            <a:spLocks noChangeShapeType="1"/>
          </p:cNvSpPr>
          <p:nvPr/>
        </p:nvSpPr>
        <p:spPr bwMode="auto">
          <a:xfrm flipV="1">
            <a:off x="5867400" y="2276475"/>
            <a:ext cx="792163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838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5300663"/>
            <a:ext cx="35290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5589588"/>
            <a:ext cx="33623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22862" y="5576888"/>
            <a:ext cx="33623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89C6F-5E93-964A-AC76-8208737C06B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752600" y="762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8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Neutrinoless double beta decay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098800" y="3321050"/>
            <a:ext cx="294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228600" y="690563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>
                    <a:lumMod val="85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Even-even nuclei, candidate for (ββ)</a:t>
            </a:r>
            <a:r>
              <a:rPr lang="pl-PL" baseline="-25000" dirty="0">
                <a:solidFill>
                  <a:schemeClr val="tx1">
                    <a:lumMod val="85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0ν</a:t>
            </a:r>
            <a:r>
              <a:rPr lang="pl-PL" dirty="0">
                <a:solidFill>
                  <a:schemeClr val="tx1">
                    <a:lumMod val="85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 decay: </a:t>
            </a:r>
          </a:p>
        </p:txBody>
      </p:sp>
      <p:pic>
        <p:nvPicPr>
          <p:cNvPr id="60422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14350" y="1306513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228600" y="6010275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0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For the foreseeable future it will be impossible to calculate the NME direcly from  QCD</a:t>
            </a:r>
          </a:p>
        </p:txBody>
      </p:sp>
      <p:pic>
        <p:nvPicPr>
          <p:cNvPr id="6042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4950" y="1909763"/>
            <a:ext cx="59118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4950" y="2786063"/>
            <a:ext cx="57340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4038600"/>
            <a:ext cx="19621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800" dirty="0">
                <a:solidFill>
                  <a:srgbClr val="CCFFCC"/>
                </a:solidFill>
                <a:latin typeface="+mn-lt"/>
                <a:ea typeface="Arial" pitchFamily="-107" charset="0"/>
                <a:cs typeface="Arial" pitchFamily="-107" charset="0"/>
              </a:rPr>
              <a:t>Majorana Coll.,</a:t>
            </a:r>
          </a:p>
          <a:p>
            <a:pPr>
              <a:defRPr/>
            </a:pPr>
            <a:r>
              <a:rPr lang="pl-PL" sz="1800" dirty="0">
                <a:solidFill>
                  <a:srgbClr val="CCFFCC"/>
                </a:solidFill>
                <a:latin typeface="+mn-lt"/>
                <a:ea typeface="Arial" pitchFamily="-107" charset="0"/>
                <a:cs typeface="Arial" pitchFamily="-107" charset="0"/>
              </a:rPr>
              <a:t>nucl-ex/0311013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98800" y="4230688"/>
            <a:ext cx="914400" cy="112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43600" y="4684713"/>
            <a:ext cx="1016000" cy="112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057400"/>
            <a:ext cx="2546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Decay half- life: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0FDF5-3AE5-4144-AEC4-D2643BF5A11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914400" y="228600"/>
            <a:ext cx="7162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l-PL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In the past years we have seen a significant improvement in the calculation of the NME</a:t>
            </a:r>
          </a:p>
          <a:p>
            <a:endParaRPr lang="pl-PL" sz="2000">
              <a:solidFill>
                <a:srgbClr val="FF9900"/>
              </a:solidFill>
            </a:endParaRP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381000" y="1676400"/>
            <a:ext cx="4343400" cy="8302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0000"/>
                </a:solidFill>
              </a:rPr>
              <a:t>QRPA</a:t>
            </a:r>
            <a:r>
              <a:rPr lang="pl-PL">
                <a:solidFill>
                  <a:srgbClr val="CCCC00"/>
                </a:solidFill>
              </a:rPr>
              <a:t>(Quasi-Particle-Random-Phase-Approximation)</a:t>
            </a: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5562600" y="1905000"/>
            <a:ext cx="2971800" cy="4619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0000"/>
                </a:solidFill>
              </a:rPr>
              <a:t>ShM</a:t>
            </a:r>
            <a:r>
              <a:rPr lang="pl-PL">
                <a:solidFill>
                  <a:srgbClr val="CCCC00"/>
                </a:solidFill>
              </a:rPr>
              <a:t>(Shell Modell)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4724400" y="1905000"/>
            <a:ext cx="838200" cy="484188"/>
          </a:xfrm>
          <a:prstGeom prst="leftRightArrow">
            <a:avLst>
              <a:gd name="adj1" fmla="val 3275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144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71800"/>
            <a:ext cx="45148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Box 10"/>
          <p:cNvSpPr txBox="1">
            <a:spLocks noChangeArrowheads="1"/>
          </p:cNvSpPr>
          <p:nvPr/>
        </p:nvSpPr>
        <p:spPr bwMode="auto">
          <a:xfrm>
            <a:off x="6553200" y="40386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1800">
                <a:solidFill>
                  <a:srgbClr val="CCCC00"/>
                </a:solidFill>
              </a:rPr>
              <a:t>P.Vogel, </a:t>
            </a:r>
          </a:p>
          <a:p>
            <a:r>
              <a:rPr lang="pl-PL" sz="1800">
                <a:solidFill>
                  <a:srgbClr val="CCCC00"/>
                </a:solidFill>
              </a:rPr>
              <a:t>arXiv:0807.2457</a:t>
            </a:r>
          </a:p>
        </p:txBody>
      </p:sp>
      <p:pic>
        <p:nvPicPr>
          <p:cNvPr id="6144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987925"/>
            <a:ext cx="1885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691188"/>
            <a:ext cx="1692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68862"/>
            <a:ext cx="1885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DD5BE-5846-484C-986F-02770846188B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68313" y="914400"/>
            <a:ext cx="8135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Neutrinos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beyond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the Standard Model</a:t>
            </a:r>
            <a:endParaRPr lang="en-US" sz="5400" b="1" dirty="0">
              <a:solidFill>
                <a:srgbClr val="FF9900"/>
              </a:solidFill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362A9-5312-844C-AC89-DF170B03143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i="1">
                <a:solidFill>
                  <a:schemeClr val="folHlink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5) Neutrinos beyond the SM</a:t>
            </a:r>
            <a:endParaRPr lang="en-US" sz="3600" i="1" dirty="0">
              <a:solidFill>
                <a:schemeClr val="folHlink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63492" name="TextBox 28"/>
          <p:cNvSpPr txBox="1">
            <a:spLocks noChangeArrowheads="1"/>
          </p:cNvSpPr>
          <p:nvPr/>
        </p:nvSpPr>
        <p:spPr bwMode="auto">
          <a:xfrm>
            <a:off x="762000" y="1981200"/>
            <a:ext cx="7696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3600"/>
              </a:spcAft>
              <a:buFont typeface="Lucida Grande CE" pitchFamily="-110" charset="-18"/>
              <a:buChar char="♳"/>
            </a:pPr>
            <a:r>
              <a:rPr lang="en-IE" sz="3200" dirty="0" smtClean="0">
                <a:solidFill>
                  <a:srgbClr val="CCEC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MiniBOONE </a:t>
            </a:r>
            <a:r>
              <a:rPr lang="en-IE" sz="3200" dirty="0">
                <a:solidFill>
                  <a:srgbClr val="CCEC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anomaly</a:t>
            </a:r>
          </a:p>
          <a:p>
            <a:pPr>
              <a:spcAft>
                <a:spcPts val="3600"/>
              </a:spcAft>
              <a:buFont typeface="Lucida Grande CE" pitchFamily="-110" charset="-18"/>
              <a:buChar char="♴"/>
            </a:pPr>
            <a:r>
              <a:rPr lang="en-IE" sz="3200" dirty="0">
                <a:solidFill>
                  <a:srgbClr val="CCEC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Problem of neutrino mass and mixing</a:t>
            </a:r>
          </a:p>
          <a:p>
            <a:pPr>
              <a:spcAft>
                <a:spcPts val="3600"/>
              </a:spcAft>
              <a:buFont typeface="Lucida Grande CE" pitchFamily="-110" charset="-18"/>
              <a:buChar char="♵"/>
            </a:pPr>
            <a:r>
              <a:rPr lang="en-IE" sz="3200" dirty="0">
                <a:solidFill>
                  <a:srgbClr val="CCEC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Neutrino oscillation beyond the SM</a:t>
            </a:r>
          </a:p>
          <a:p>
            <a:pPr>
              <a:spcAft>
                <a:spcPts val="3600"/>
              </a:spcAft>
              <a:buFont typeface="Lucida Grande CE" pitchFamily="-110" charset="-18"/>
              <a:buChar char="♶"/>
            </a:pPr>
            <a:r>
              <a:rPr lang="en-IE" sz="3200" dirty="0">
                <a:solidFill>
                  <a:srgbClr val="CCEC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Leptogenesis</a:t>
            </a:r>
          </a:p>
          <a:p>
            <a:pPr>
              <a:spcAft>
                <a:spcPts val="3600"/>
              </a:spcAft>
            </a:pPr>
            <a:endParaRPr lang="en-IE" dirty="0"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1EAAF-A017-A14B-B2DB-F2B5E4FFB83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8675" name="Text Box 4"/>
          <p:cNvSpPr txBox="1">
            <a:spLocks noChangeAspect="1" noChangeArrowheads="1"/>
          </p:cNvSpPr>
          <p:nvPr/>
        </p:nvSpPr>
        <p:spPr bwMode="auto">
          <a:xfrm>
            <a:off x="0" y="30480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FFFF00"/>
                </a:solidFill>
              </a:rPr>
              <a:t>News </a:t>
            </a:r>
            <a:br>
              <a:rPr lang="en-US" sz="7200" b="1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</a:rPr>
              <a:t>in the theory </a:t>
            </a:r>
            <a:br>
              <a:rPr lang="en-US" sz="7200" b="1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</a:rPr>
              <a:t>of neutrino physics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590800" y="3886200"/>
            <a:ext cx="396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 smtClean="0">
                <a:solidFill>
                  <a:srgbClr val="FF0000"/>
                </a:solidFill>
                <a:latin typeface="Arial" pitchFamily="-110" charset="0"/>
              </a:rPr>
              <a:t>Wrocław</a:t>
            </a:r>
          </a:p>
          <a:p>
            <a:pPr algn="ctr">
              <a:spcBef>
                <a:spcPct val="50000"/>
              </a:spcBef>
            </a:pPr>
            <a:r>
              <a:rPr lang="pl-PL" b="1" dirty="0" smtClean="0">
                <a:solidFill>
                  <a:srgbClr val="FF0000"/>
                </a:solidFill>
                <a:latin typeface="Arial" pitchFamily="-110" charset="0"/>
              </a:rPr>
              <a:t>9. 11. 2009</a:t>
            </a:r>
            <a:endParaRPr lang="en-US" b="1" dirty="0">
              <a:solidFill>
                <a:srgbClr val="FF0000"/>
              </a:solidFill>
              <a:latin typeface="Arial" pitchFamily="-110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819400" y="5486400"/>
            <a:ext cx="3587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800">
                <a:solidFill>
                  <a:srgbClr val="99FF33"/>
                </a:solidFill>
                <a:latin typeface="Arial" pitchFamily="-110" charset="0"/>
                <a:ea typeface="Arial Unicode MS" pitchFamily="-110" charset="0"/>
                <a:cs typeface="Arial Unicode MS" pitchFamily="-110" charset="0"/>
              </a:rPr>
              <a:t>Marek  Zrałek,  </a:t>
            </a:r>
          </a:p>
          <a:p>
            <a:pPr algn="ctr">
              <a:spcBef>
                <a:spcPct val="50000"/>
              </a:spcBef>
            </a:pPr>
            <a:r>
              <a:rPr lang="pl-PL" sz="1800">
                <a:solidFill>
                  <a:srgbClr val="99FF33"/>
                </a:solidFill>
                <a:latin typeface="Arial" pitchFamily="-110" charset="0"/>
                <a:ea typeface="Arial Unicode MS" pitchFamily="-110" charset="0"/>
                <a:cs typeface="Arial Unicode MS" pitchFamily="-110" charset="0"/>
              </a:rPr>
              <a:t>Uniwersytet Śląski</a:t>
            </a:r>
            <a:endParaRPr lang="en-US" sz="1800" dirty="0">
              <a:solidFill>
                <a:srgbClr val="99FF33"/>
              </a:solidFill>
              <a:latin typeface="Arial" pitchFamily="-110" charset="0"/>
              <a:ea typeface="Arial Unicode MS" pitchFamily="-110" charset="0"/>
              <a:cs typeface="Arial Unicode M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228600" y="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4000">
                <a:solidFill>
                  <a:srgbClr val="FF6600"/>
                </a:solidFill>
                <a:latin typeface="Comic Sans MS" pitchFamily="-110" charset="0"/>
                <a:ea typeface="Times New Roman" pitchFamily="-110" charset="0"/>
                <a:cs typeface="Times New Roman" pitchFamily="-110" charset="0"/>
              </a:rPr>
              <a:t>MiniBooNE</a:t>
            </a:r>
            <a:endParaRPr lang="pl-PL">
              <a:latin typeface="Comic Sans MS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7963"/>
            <a:ext cx="4959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538" y="1903413"/>
            <a:ext cx="4978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667000"/>
            <a:ext cx="3962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035300"/>
            <a:ext cx="320675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6C93A-2907-2246-A9D7-5A04742FB5C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6566" name="TextBox 2"/>
          <p:cNvSpPr txBox="1">
            <a:spLocks noChangeArrowheads="1"/>
          </p:cNvSpPr>
          <p:nvPr/>
        </p:nvSpPr>
        <p:spPr bwMode="auto">
          <a:xfrm>
            <a:off x="4953000" y="722313"/>
            <a:ext cx="4191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Sizable excess (128.8 ± 43.4) at low energy (200-475 MeV) for </a:t>
            </a:r>
          </a:p>
          <a:p>
            <a:pPr algn="ctr"/>
            <a:endParaRPr lang="pl-PL" sz="200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 algn="ctr"/>
            <a:r>
              <a:rPr lang="pl-PL" sz="20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           </a:t>
            </a:r>
          </a:p>
          <a:p>
            <a:pPr algn="ctr"/>
            <a:r>
              <a:rPr lang="pl-PL" sz="20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transition, is observed.</a:t>
            </a:r>
            <a:endParaRPr lang="pl-PL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pic>
        <p:nvPicPr>
          <p:cNvPr id="6656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4548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2814638"/>
            <a:ext cx="454818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TextBox 6"/>
          <p:cNvSpPr txBox="1">
            <a:spLocks noChangeArrowheads="1"/>
          </p:cNvSpPr>
          <p:nvPr/>
        </p:nvSpPr>
        <p:spPr bwMode="auto">
          <a:xfrm>
            <a:off x="6248400" y="76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1800"/>
              <a:t>MiniBooNe coll. </a:t>
            </a:r>
          </a:p>
          <a:p>
            <a:r>
              <a:rPr lang="pl-PL" sz="1800"/>
              <a:t>arXiv:0812.2243 </a:t>
            </a:r>
          </a:p>
        </p:txBody>
      </p:sp>
      <p:sp>
        <p:nvSpPr>
          <p:cNvPr id="66570" name="TextBox 7"/>
          <p:cNvSpPr txBox="1">
            <a:spLocks noChangeArrowheads="1"/>
          </p:cNvSpPr>
          <p:nvPr/>
        </p:nvSpPr>
        <p:spPr bwMode="auto">
          <a:xfrm>
            <a:off x="6096000" y="30226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1800"/>
              <a:t>MiniBooNE coll. arXiv:0904.1958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305300" y="3314700"/>
          <a:ext cx="533400" cy="228600"/>
        </p:xfrm>
        <a:graphic>
          <a:graphicData uri="http://schemas.openxmlformats.org/presentationml/2006/ole">
            <p:oleObj spid="_x0000_s66562" name="Equation" r:id="rId5" imgW="533400" imgH="228600" progId="Equation.DSMT4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096000" y="4419600"/>
          <a:ext cx="1752600" cy="750888"/>
        </p:xfrm>
        <a:graphic>
          <a:graphicData uri="http://schemas.openxmlformats.org/presentationml/2006/ole">
            <p:oleObj spid="_x0000_s66563" name="Equation" r:id="rId6" imgW="533400" imgH="228600" progId="Equation.DSMT4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096000" y="1371600"/>
          <a:ext cx="1752600" cy="609600"/>
        </p:xfrm>
        <a:graphic>
          <a:graphicData uri="http://schemas.openxmlformats.org/presentationml/2006/ole">
            <p:oleObj spid="_x0000_s66564" name="Equation" r:id="rId7" imgW="533400" imgH="228600" progId="Equation.DSMT4">
              <p:embed/>
            </p:oleObj>
          </a:graphicData>
        </a:graphic>
      </p:graphicFrame>
      <p:sp>
        <p:nvSpPr>
          <p:cNvPr id="66571" name="TextBox 13"/>
          <p:cNvSpPr txBox="1">
            <a:spLocks noChangeArrowheads="1"/>
          </p:cNvSpPr>
          <p:nvPr/>
        </p:nvSpPr>
        <p:spPr bwMode="auto">
          <a:xfrm>
            <a:off x="4953000" y="3668713"/>
            <a:ext cx="4191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No significant excess of events has been observed for </a:t>
            </a:r>
          </a:p>
          <a:p>
            <a:pPr algn="ctr"/>
            <a:endParaRPr lang="en-GB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 algn="ctr"/>
            <a:endParaRPr lang="en-GB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 algn="ctr"/>
            <a:endParaRPr lang="en-GB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oscillation at law (200-475 MeV ) and at high energy (475 -1250 MeV) regions.</a:t>
            </a:r>
          </a:p>
        </p:txBody>
      </p:sp>
      <p:sp>
        <p:nvSpPr>
          <p:cNvPr id="66572" name="TextBox 14"/>
          <p:cNvSpPr txBox="1">
            <a:spLocks noChangeArrowheads="1"/>
          </p:cNvSpPr>
          <p:nvPr/>
        </p:nvSpPr>
        <p:spPr bwMode="auto">
          <a:xfrm>
            <a:off x="304800" y="6024563"/>
            <a:ext cx="454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In the same channel excess was observed by LSND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FA3C-9773-964D-9268-96941479474B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758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08288"/>
            <a:ext cx="3733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1143000" y="2084388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000"/>
              <a:t>S.N. Ganienko, </a:t>
            </a:r>
          </a:p>
          <a:p>
            <a:r>
              <a:rPr lang="pl-PL" sz="2000"/>
              <a:t>arXiv:0902.3802</a:t>
            </a:r>
          </a:p>
        </p:txBody>
      </p:sp>
      <p:pic>
        <p:nvPicPr>
          <p:cNvPr id="6758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2063" y="152400"/>
            <a:ext cx="518953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381000" y="304800"/>
            <a:ext cx="327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There are a lot of  papers which try to explain the electron neutrino excess:</a:t>
            </a:r>
          </a:p>
        </p:txBody>
      </p:sp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444500" y="5562600"/>
            <a:ext cx="8242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CCEC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Is there anomalous difference between neutrino and antineutrino properties ?? - result are inconclusive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2438400"/>
            <a:ext cx="4038600" cy="253841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"/>
              <a:defRPr/>
            </a:pPr>
            <a: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  <a:t> Extra – dimensions,</a:t>
            </a:r>
          </a:p>
          <a:p>
            <a:pPr>
              <a:spcAft>
                <a:spcPts val="600"/>
              </a:spcAft>
              <a:buFont typeface="Wingdings" charset="2"/>
              <a:buChar char=""/>
              <a:defRPr/>
            </a:pPr>
            <a: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  <a:t> Sterile neutrinos,</a:t>
            </a:r>
          </a:p>
          <a:p>
            <a:pPr>
              <a:spcAft>
                <a:spcPts val="600"/>
              </a:spcAft>
              <a:buFont typeface="Wingdings" charset="2"/>
              <a:buChar char=""/>
              <a:defRPr/>
            </a:pPr>
            <a: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  <a:t> CPT violating</a:t>
            </a:r>
            <a:b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</a:br>
            <a: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  <a:t>    interaction,</a:t>
            </a:r>
          </a:p>
          <a:p>
            <a:pPr>
              <a:spcAft>
                <a:spcPts val="600"/>
              </a:spcAft>
              <a:buFont typeface="Wingdings" charset="2"/>
              <a:buChar char=""/>
              <a:defRPr/>
            </a:pPr>
            <a: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  <a:t> Neutrino –antineutrino</a:t>
            </a:r>
            <a:b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</a:br>
            <a:r>
              <a:rPr lang="en-GB" dirty="0">
                <a:solidFill>
                  <a:srgbClr val="CCCC00"/>
                </a:solidFill>
                <a:latin typeface="Comic Sans MS"/>
                <a:ea typeface="Arial" pitchFamily="28" charset="0"/>
                <a:cs typeface="Comic Sans MS"/>
              </a:rPr>
              <a:t>    oscillation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9"/>
          <p:cNvSpPr txBox="1">
            <a:spLocks noChangeArrowheads="1"/>
          </p:cNvSpPr>
          <p:nvPr/>
        </p:nvSpPr>
        <p:spPr bwMode="auto">
          <a:xfrm>
            <a:off x="6081713" y="990600"/>
            <a:ext cx="1462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 x 10</a:t>
            </a:r>
            <a:r>
              <a:rPr lang="pl-PL" baseline="30000"/>
              <a:t>6</a:t>
            </a:r>
            <a:r>
              <a:rPr lang="pl-PL"/>
              <a:t> </a:t>
            </a:r>
            <a:endParaRPr lang="en-US" sz="1800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A229D-5640-644C-ABFD-A1C61E44FE80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8612" name="Picture 6" descr="masse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990600"/>
            <a:ext cx="30353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AutoShape 8"/>
          <p:cNvSpPr>
            <a:spLocks noChangeArrowheads="1"/>
          </p:cNvSpPr>
          <p:nvPr/>
        </p:nvSpPr>
        <p:spPr bwMode="auto">
          <a:xfrm>
            <a:off x="6199188" y="1447800"/>
            <a:ext cx="1212850" cy="215900"/>
          </a:xfrm>
          <a:prstGeom prst="leftRightArrow">
            <a:avLst>
              <a:gd name="adj1" fmla="val 30065"/>
              <a:gd name="adj2" fmla="val 1028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2187575" y="4495800"/>
            <a:ext cx="488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CCFFCC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In the present Higgs mechanism</a:t>
            </a:r>
          </a:p>
        </p:txBody>
      </p:sp>
      <p:sp>
        <p:nvSpPr>
          <p:cNvPr id="68615" name="Line 11"/>
          <p:cNvSpPr>
            <a:spLocks noChangeShapeType="1"/>
          </p:cNvSpPr>
          <p:nvPr/>
        </p:nvSpPr>
        <p:spPr bwMode="auto">
          <a:xfrm flipV="1">
            <a:off x="1042988" y="5589588"/>
            <a:ext cx="1800225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8616" name="Line 12"/>
          <p:cNvSpPr>
            <a:spLocks noChangeShapeType="1"/>
          </p:cNvSpPr>
          <p:nvPr/>
        </p:nvSpPr>
        <p:spPr bwMode="auto">
          <a:xfrm>
            <a:off x="2843213" y="5589588"/>
            <a:ext cx="1728787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8617" name="Line 13"/>
          <p:cNvSpPr>
            <a:spLocks noChangeShapeType="1"/>
          </p:cNvSpPr>
          <p:nvPr/>
        </p:nvSpPr>
        <p:spPr bwMode="auto">
          <a:xfrm flipV="1">
            <a:off x="4572000" y="5589588"/>
            <a:ext cx="936625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8618" name="Line 14"/>
          <p:cNvSpPr>
            <a:spLocks noChangeShapeType="1"/>
          </p:cNvSpPr>
          <p:nvPr/>
        </p:nvSpPr>
        <p:spPr bwMode="auto">
          <a:xfrm>
            <a:off x="5508625" y="5589588"/>
            <a:ext cx="1368425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8619" name="Line 17"/>
          <p:cNvSpPr>
            <a:spLocks noChangeShapeType="1"/>
          </p:cNvSpPr>
          <p:nvPr/>
        </p:nvSpPr>
        <p:spPr bwMode="auto">
          <a:xfrm flipV="1">
            <a:off x="6877050" y="5589588"/>
            <a:ext cx="1223963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8620" name="Line 18"/>
          <p:cNvSpPr>
            <a:spLocks noChangeShapeType="1"/>
          </p:cNvSpPr>
          <p:nvPr/>
        </p:nvSpPr>
        <p:spPr bwMode="auto">
          <a:xfrm>
            <a:off x="1042988" y="6524625"/>
            <a:ext cx="7058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862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187950"/>
            <a:ext cx="423862" cy="544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8622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187950"/>
            <a:ext cx="454025" cy="544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8623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238" y="5316538"/>
            <a:ext cx="423862" cy="544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8624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9638" y="5316538"/>
            <a:ext cx="454025" cy="544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862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6138" y="5316538"/>
            <a:ext cx="423862" cy="544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8626" name="Oval 26"/>
          <p:cNvSpPr>
            <a:spLocks noChangeArrowheads="1"/>
          </p:cNvSpPr>
          <p:nvPr/>
        </p:nvSpPr>
        <p:spPr bwMode="auto">
          <a:xfrm>
            <a:off x="2771775" y="5524500"/>
            <a:ext cx="142875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68627" name="Oval 28"/>
          <p:cNvSpPr>
            <a:spLocks noChangeArrowheads="1"/>
          </p:cNvSpPr>
          <p:nvPr/>
        </p:nvSpPr>
        <p:spPr bwMode="auto">
          <a:xfrm>
            <a:off x="4551363" y="5956300"/>
            <a:ext cx="142875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68628" name="Oval 29"/>
          <p:cNvSpPr>
            <a:spLocks noChangeArrowheads="1"/>
          </p:cNvSpPr>
          <p:nvPr/>
        </p:nvSpPr>
        <p:spPr bwMode="auto">
          <a:xfrm>
            <a:off x="5508625" y="5524500"/>
            <a:ext cx="142875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68629" name="Oval 30"/>
          <p:cNvSpPr>
            <a:spLocks noChangeArrowheads="1"/>
          </p:cNvSpPr>
          <p:nvPr/>
        </p:nvSpPr>
        <p:spPr bwMode="auto">
          <a:xfrm>
            <a:off x="6805613" y="5892800"/>
            <a:ext cx="142875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pic>
        <p:nvPicPr>
          <p:cNvPr id="68630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656263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1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350" y="6084888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2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316538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3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13" y="6021388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4" name="Picture 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7475" y="6381750"/>
            <a:ext cx="304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5" name="TextBox 29"/>
          <p:cNvSpPr txBox="1">
            <a:spLocks noChangeArrowheads="1"/>
          </p:cNvSpPr>
          <p:nvPr/>
        </p:nvSpPr>
        <p:spPr bwMode="auto">
          <a:xfrm>
            <a:off x="838200" y="228600"/>
            <a:ext cx="726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IE" sz="3200">
                <a:solidFill>
                  <a:srgbClr val="FF66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Problem of Mass and Mixing</a:t>
            </a:r>
          </a:p>
        </p:txBody>
      </p:sp>
      <p:sp>
        <p:nvSpPr>
          <p:cNvPr id="68636" name="TextBox 30"/>
          <p:cNvSpPr txBox="1">
            <a:spLocks noChangeArrowheads="1"/>
          </p:cNvSpPr>
          <p:nvPr/>
        </p:nvSpPr>
        <p:spPr bwMode="auto">
          <a:xfrm>
            <a:off x="152400" y="990600"/>
            <a:ext cx="549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7"/>
              </a:buBlip>
            </a:pPr>
            <a:r>
              <a:rPr lang="en-IE"/>
              <a:t> </a:t>
            </a:r>
            <a: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Why neutrino masses are so small,</a:t>
            </a:r>
            <a:b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</a:br>
            <a: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much smaller then charged leptons</a:t>
            </a:r>
          </a:p>
          <a:p>
            <a: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and quarks masses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1143000"/>
            <a:ext cx="76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28" charset="0"/>
                <a:ea typeface="Arial" pitchFamily="28" charset="0"/>
                <a:cs typeface="Arial" pitchFamily="28" charset="0"/>
              </a:rPr>
              <a:t>10</a:t>
            </a:r>
            <a:r>
              <a:rPr lang="en-IE" baseline="30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28" charset="0"/>
                <a:ea typeface="Arial" pitchFamily="28" charset="0"/>
                <a:cs typeface="Arial" pitchFamily="28" charset="0"/>
              </a:rPr>
              <a:t>6</a:t>
            </a:r>
            <a:endParaRPr lang="en-IE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28" charset="0"/>
              <a:ea typeface="Arial" pitchFamily="28" charset="0"/>
              <a:cs typeface="Arial" pitchFamily="28" charset="0"/>
            </a:endParaRPr>
          </a:p>
        </p:txBody>
      </p:sp>
      <p:sp>
        <p:nvSpPr>
          <p:cNvPr id="68638" name="TextBox 32"/>
          <p:cNvSpPr txBox="1">
            <a:spLocks noChangeArrowheads="1"/>
          </p:cNvSpPr>
          <p:nvPr/>
        </p:nvSpPr>
        <p:spPr bwMode="auto">
          <a:xfrm>
            <a:off x="152400" y="2620963"/>
            <a:ext cx="5641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7"/>
              </a:buBlip>
            </a:pPr>
            <a:r>
              <a:rPr lang="en-IE"/>
              <a:t> </a:t>
            </a:r>
            <a: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Why there two large mixing angles</a:t>
            </a:r>
            <a:b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</a:br>
            <a: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for leptons which contrasts sharply</a:t>
            </a:r>
            <a:b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</a:br>
            <a: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with the smallnest of the quark</a:t>
            </a:r>
            <a:b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</a:br>
            <a:r>
              <a:rPr lang="en-IE">
                <a:solidFill>
                  <a:srgbClr val="FF99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mixing angles.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>
            <a:off x="144463" y="5380038"/>
            <a:ext cx="2751137" cy="1422400"/>
          </a:xfrm>
          <a:prstGeom prst="rightArrow">
            <a:avLst>
              <a:gd name="adj1" fmla="val 99880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9" name="Left Arrow 28"/>
          <p:cNvSpPr/>
          <p:nvPr/>
        </p:nvSpPr>
        <p:spPr>
          <a:xfrm>
            <a:off x="3352800" y="2057400"/>
            <a:ext cx="3036888" cy="1231900"/>
          </a:xfrm>
          <a:prstGeom prst="leftArrow">
            <a:avLst>
              <a:gd name="adj1" fmla="val 100000"/>
              <a:gd name="adj2" fmla="val 21230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8" name="Left Arrow 27"/>
          <p:cNvSpPr/>
          <p:nvPr/>
        </p:nvSpPr>
        <p:spPr>
          <a:xfrm>
            <a:off x="3492500" y="990600"/>
            <a:ext cx="2897188" cy="685800"/>
          </a:xfrm>
          <a:prstGeom prst="leftArrow">
            <a:avLst>
              <a:gd name="adj1" fmla="val 82834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813" y="6345238"/>
            <a:ext cx="431800" cy="457200"/>
          </a:xfrm>
        </p:spPr>
        <p:txBody>
          <a:bodyPr/>
          <a:lstStyle/>
          <a:p>
            <a:pPr>
              <a:defRPr/>
            </a:pPr>
            <a:fld id="{D6E66352-5A10-FB4C-8CC0-DF4E6A28B594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9644" name="Text Box 7"/>
          <p:cNvSpPr txBox="1">
            <a:spLocks noChangeArrowheads="1"/>
          </p:cNvSpPr>
          <p:nvPr/>
        </p:nvSpPr>
        <p:spPr bwMode="auto">
          <a:xfrm>
            <a:off x="228600" y="0"/>
            <a:ext cx="87360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Why neutrino masses are very small, answer depends on neutrino nature</a:t>
            </a:r>
            <a:endParaRPr lang="en-US" sz="2600" dirty="0">
              <a:solidFill>
                <a:srgbClr val="CCCC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76200" y="990600"/>
            <a:ext cx="34877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>
              <a:spcBef>
                <a:spcPct val="50000"/>
              </a:spcBef>
              <a:spcAft>
                <a:spcPts val="1200"/>
              </a:spcAft>
              <a:buFontTx/>
              <a:buAutoNum type="romanUcParenBoth"/>
              <a:defRPr/>
            </a:pPr>
            <a:r>
              <a:rPr lang="pl-PL" dirty="0">
                <a:solidFill>
                  <a:srgbClr val="CCECFF"/>
                </a:solidFill>
                <a:latin typeface="Arial" pitchFamily="28" charset="0"/>
                <a:ea typeface="Arial" pitchFamily="28" charset="0"/>
                <a:cs typeface="Arial" pitchFamily="28" charset="0"/>
              </a:rPr>
              <a:t>Dirac neutrinos ,</a:t>
            </a:r>
          </a:p>
          <a:p>
            <a:pPr marL="514350" indent="-514350">
              <a:spcBef>
                <a:spcPct val="50000"/>
              </a:spcBef>
              <a:spcAft>
                <a:spcPts val="1200"/>
              </a:spcAft>
              <a:defRPr/>
            </a:pPr>
            <a:r>
              <a:rPr lang="pl-PL" dirty="0">
                <a:solidFill>
                  <a:srgbClr val="CCECFF"/>
                </a:solidFill>
                <a:latin typeface="Arial" pitchFamily="28" charset="0"/>
                <a:ea typeface="Arial" pitchFamily="28" charset="0"/>
                <a:cs typeface="Arial" pitchFamily="28" charset="0"/>
              </a:rPr>
              <a:t>or</a:t>
            </a:r>
          </a:p>
          <a:p>
            <a:pPr>
              <a:spcBef>
                <a:spcPct val="50000"/>
              </a:spcBef>
              <a:spcAft>
                <a:spcPts val="1200"/>
              </a:spcAft>
              <a:defRPr/>
            </a:pPr>
            <a:r>
              <a:rPr lang="pl-PL" dirty="0">
                <a:solidFill>
                  <a:srgbClr val="CCECFF"/>
                </a:solidFill>
                <a:latin typeface="Arial" pitchFamily="28" charset="0"/>
                <a:ea typeface="Arial" pitchFamily="28" charset="0"/>
                <a:cs typeface="Arial" pitchFamily="28" charset="0"/>
              </a:rPr>
              <a:t>(II) Majorana neutrinos</a:t>
            </a:r>
            <a:endParaRPr lang="en-US" dirty="0">
              <a:solidFill>
                <a:srgbClr val="CCECFF"/>
              </a:solidFill>
              <a:latin typeface="Arial" pitchFamily="28" charset="0"/>
              <a:ea typeface="Arial" pitchFamily="28" charset="0"/>
              <a:cs typeface="Arial" pitchFamily="28" charset="0"/>
            </a:endParaRPr>
          </a:p>
        </p:txBody>
      </p:sp>
      <p:sp>
        <p:nvSpPr>
          <p:cNvPr id="69646" name="Text Box 9"/>
          <p:cNvSpPr txBox="1">
            <a:spLocks noChangeArrowheads="1"/>
          </p:cNvSpPr>
          <p:nvPr/>
        </p:nvSpPr>
        <p:spPr bwMode="auto">
          <a:xfrm>
            <a:off x="395288" y="3289300"/>
            <a:ext cx="3097212" cy="52228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i="1">
                <a:solidFill>
                  <a:schemeClr val="hlink"/>
                </a:solidFill>
              </a:rPr>
              <a:t>(I) Neutrina Diraca</a:t>
            </a:r>
            <a:endParaRPr lang="en-US" sz="2800" i="1" dirty="0">
              <a:solidFill>
                <a:schemeClr val="hlink"/>
              </a:solidFill>
            </a:endParaRPr>
          </a:p>
        </p:txBody>
      </p:sp>
      <p:sp>
        <p:nvSpPr>
          <p:cNvPr id="69647" name="Text Box 10"/>
          <p:cNvSpPr txBox="1">
            <a:spLocks noChangeArrowheads="1"/>
          </p:cNvSpPr>
          <p:nvPr/>
        </p:nvSpPr>
        <p:spPr bwMode="auto">
          <a:xfrm>
            <a:off x="900113" y="4019550"/>
            <a:ext cx="626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Righ handed neutrino fields have to be added </a:t>
            </a:r>
            <a:endParaRPr lang="en-US" sz="2000" dirty="0">
              <a:solidFill>
                <a:srgbClr val="CCCC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pic>
        <p:nvPicPr>
          <p:cNvPr id="6964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740150"/>
            <a:ext cx="720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9" name="Line 12"/>
          <p:cNvSpPr>
            <a:spLocks noChangeShapeType="1"/>
          </p:cNvSpPr>
          <p:nvPr/>
        </p:nvSpPr>
        <p:spPr bwMode="auto">
          <a:xfrm flipV="1">
            <a:off x="539750" y="4724400"/>
            <a:ext cx="3024188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9650" name="Line 13"/>
          <p:cNvSpPr>
            <a:spLocks noChangeShapeType="1"/>
          </p:cNvSpPr>
          <p:nvPr/>
        </p:nvSpPr>
        <p:spPr bwMode="auto">
          <a:xfrm>
            <a:off x="3563938" y="4724400"/>
            <a:ext cx="4103687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9651" name="Line 15"/>
          <p:cNvSpPr>
            <a:spLocks noChangeShapeType="1"/>
          </p:cNvSpPr>
          <p:nvPr/>
        </p:nvSpPr>
        <p:spPr bwMode="auto">
          <a:xfrm flipV="1">
            <a:off x="7667625" y="5084763"/>
            <a:ext cx="1152525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965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465638"/>
            <a:ext cx="4524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465638"/>
            <a:ext cx="5159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38" y="4603750"/>
            <a:ext cx="4857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5" name="Oval 19"/>
          <p:cNvSpPr>
            <a:spLocks noChangeArrowheads="1"/>
          </p:cNvSpPr>
          <p:nvPr/>
        </p:nvSpPr>
        <p:spPr bwMode="auto">
          <a:xfrm>
            <a:off x="3492500" y="4724400"/>
            <a:ext cx="142875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sp>
        <p:nvSpPr>
          <p:cNvPr id="69656" name="Oval 20"/>
          <p:cNvSpPr>
            <a:spLocks noChangeArrowheads="1"/>
          </p:cNvSpPr>
          <p:nvPr/>
        </p:nvSpPr>
        <p:spPr bwMode="auto">
          <a:xfrm>
            <a:off x="7596188" y="5380038"/>
            <a:ext cx="142875" cy="1285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pic>
        <p:nvPicPr>
          <p:cNvPr id="6965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2825" y="4852988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508625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9" name="Oval 33"/>
          <p:cNvSpPr>
            <a:spLocks noChangeArrowheads="1"/>
          </p:cNvSpPr>
          <p:nvPr/>
        </p:nvSpPr>
        <p:spPr bwMode="auto">
          <a:xfrm>
            <a:off x="6465888" y="3740150"/>
            <a:ext cx="914400" cy="9144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 sz="180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717925" y="990600"/>
          <a:ext cx="2671763" cy="546100"/>
        </p:xfrm>
        <a:graphic>
          <a:graphicData uri="http://schemas.openxmlformats.org/presentationml/2006/ole">
            <p:oleObj spid="_x0000_s69634" name="Equation" r:id="rId6" imgW="1117600" imgH="228600" progId="Equation.DSMT4">
              <p:embed/>
            </p:oleObj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492500" y="2057400"/>
          <a:ext cx="2755900" cy="533400"/>
        </p:xfrm>
        <a:graphic>
          <a:graphicData uri="http://schemas.openxmlformats.org/presentationml/2006/ole">
            <p:oleObj spid="_x0000_s69635" name="Equation" r:id="rId7" imgW="1181100" imgH="228600" progId="Equation.DSMT4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492500" y="2755900"/>
          <a:ext cx="2755900" cy="533400"/>
        </p:xfrm>
        <a:graphic>
          <a:graphicData uri="http://schemas.openxmlformats.org/presentationml/2006/ole">
            <p:oleObj spid="_x0000_s69636" name="Equation" r:id="rId8" imgW="1181100" imgH="228600" progId="Equation.DSMT4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144463" y="5508625"/>
          <a:ext cx="2498725" cy="511175"/>
        </p:xfrm>
        <a:graphic>
          <a:graphicData uri="http://schemas.openxmlformats.org/presentationml/2006/ole">
            <p:oleObj spid="_x0000_s69637" name="Equation" r:id="rId9" imgW="1117600" imgH="228600" progId="Equation.DSMT4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228600" y="6230938"/>
          <a:ext cx="2057400" cy="474662"/>
        </p:xfrm>
        <a:graphic>
          <a:graphicData uri="http://schemas.openxmlformats.org/presentationml/2006/ole">
            <p:oleObj spid="_x0000_s69638" name="Equation" r:id="rId10" imgW="990600" imgH="228600" progId="Equation.DSMT4">
              <p:embed/>
            </p:oleObj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3200400" y="5818188"/>
          <a:ext cx="3705225" cy="533400"/>
        </p:xfrm>
        <a:graphic>
          <a:graphicData uri="http://schemas.openxmlformats.org/presentationml/2006/ole">
            <p:oleObj spid="_x0000_s69639" name="Equation" r:id="rId11" imgW="1676400" imgH="24130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905625" y="5661025"/>
            <a:ext cx="2058988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E" sz="2000" dirty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Resolutions: EXTRA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0D019-5511-394F-934B-B318566596C0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0666" name="Text Box 4"/>
          <p:cNvSpPr txBox="1">
            <a:spLocks noChangeArrowheads="1"/>
          </p:cNvSpPr>
          <p:nvPr/>
        </p:nvSpPr>
        <p:spPr bwMode="auto">
          <a:xfrm>
            <a:off x="179388" y="0"/>
            <a:ext cx="4011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i="1">
                <a:solidFill>
                  <a:schemeClr val="folHlink"/>
                </a:solidFill>
              </a:rPr>
              <a:t>(II) Neutrina Majorany </a:t>
            </a:r>
          </a:p>
        </p:txBody>
      </p:sp>
      <p:sp>
        <p:nvSpPr>
          <p:cNvPr id="70667" name="Line 5"/>
          <p:cNvSpPr>
            <a:spLocks noChangeShapeType="1"/>
          </p:cNvSpPr>
          <p:nvPr/>
        </p:nvSpPr>
        <p:spPr bwMode="auto">
          <a:xfrm flipV="1">
            <a:off x="1116013" y="1498600"/>
            <a:ext cx="2089150" cy="431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0668" name="Line 6"/>
          <p:cNvSpPr>
            <a:spLocks noChangeShapeType="1"/>
          </p:cNvSpPr>
          <p:nvPr/>
        </p:nvSpPr>
        <p:spPr bwMode="auto">
          <a:xfrm>
            <a:off x="3276600" y="1498600"/>
            <a:ext cx="287338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0669" name="Line 8"/>
          <p:cNvSpPr>
            <a:spLocks noChangeShapeType="1"/>
          </p:cNvSpPr>
          <p:nvPr/>
        </p:nvSpPr>
        <p:spPr bwMode="auto">
          <a:xfrm>
            <a:off x="3635375" y="1520825"/>
            <a:ext cx="4465638" cy="6477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067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255713"/>
            <a:ext cx="377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27150"/>
            <a:ext cx="481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2" name="Oval 11"/>
          <p:cNvSpPr>
            <a:spLocks noChangeArrowheads="1"/>
          </p:cNvSpPr>
          <p:nvPr/>
        </p:nvSpPr>
        <p:spPr bwMode="auto">
          <a:xfrm>
            <a:off x="3133725" y="1433513"/>
            <a:ext cx="142875" cy="1285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0673" name="Oval 12"/>
          <p:cNvSpPr>
            <a:spLocks noChangeArrowheads="1"/>
          </p:cNvSpPr>
          <p:nvPr/>
        </p:nvSpPr>
        <p:spPr bwMode="auto">
          <a:xfrm>
            <a:off x="3492500" y="1433513"/>
            <a:ext cx="142875" cy="1285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0674" name="Line 13"/>
          <p:cNvSpPr>
            <a:spLocks noChangeShapeType="1"/>
          </p:cNvSpPr>
          <p:nvPr/>
        </p:nvSpPr>
        <p:spPr bwMode="auto">
          <a:xfrm flipV="1">
            <a:off x="3448050" y="152082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067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3113" y="1866900"/>
            <a:ext cx="358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1475" y="768350"/>
            <a:ext cx="31273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7" name="TextBox 15"/>
          <p:cNvSpPr txBox="1">
            <a:spLocks noChangeArrowheads="1"/>
          </p:cNvSpPr>
          <p:nvPr/>
        </p:nvSpPr>
        <p:spPr bwMode="auto">
          <a:xfrm>
            <a:off x="4648200" y="2921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FF66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See-saw mechanism</a:t>
            </a:r>
          </a:p>
        </p:txBody>
      </p:sp>
      <p:sp>
        <p:nvSpPr>
          <p:cNvPr id="70678" name="TextBox 17"/>
          <p:cNvSpPr txBox="1">
            <a:spLocks noChangeArrowheads="1"/>
          </p:cNvSpPr>
          <p:nvPr/>
        </p:nvSpPr>
        <p:spPr bwMode="auto">
          <a:xfrm>
            <a:off x="179388" y="2514600"/>
            <a:ext cx="302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Higgs triplet Δ: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530850" y="2514600"/>
          <a:ext cx="3155950" cy="561975"/>
        </p:xfrm>
        <a:graphic>
          <a:graphicData uri="http://schemas.openxmlformats.org/presentationml/2006/ole">
            <p:oleObj spid="_x0000_s70658" name="Equation" r:id="rId6" imgW="1282700" imgH="228600" progId="Equation.DSMT4">
              <p:embed/>
            </p:oleObj>
          </a:graphicData>
        </a:graphic>
      </p:graphicFrame>
      <p:sp>
        <p:nvSpPr>
          <p:cNvPr id="70679" name="TextBox 21"/>
          <p:cNvSpPr txBox="1">
            <a:spLocks noChangeArrowheads="1"/>
          </p:cNvSpPr>
          <p:nvPr/>
        </p:nvSpPr>
        <p:spPr bwMode="auto">
          <a:xfrm>
            <a:off x="5105400" y="33528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0080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Directly testable at LHC</a:t>
            </a:r>
          </a:p>
        </p:txBody>
      </p:sp>
      <p:sp>
        <p:nvSpPr>
          <p:cNvPr id="23" name="Up Arrow 22"/>
          <p:cNvSpPr/>
          <p:nvPr/>
        </p:nvSpPr>
        <p:spPr>
          <a:xfrm>
            <a:off x="6918325" y="2976563"/>
            <a:ext cx="366713" cy="4572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70681" name="TextBox 23"/>
          <p:cNvSpPr txBox="1">
            <a:spLocks noChangeArrowheads="1"/>
          </p:cNvSpPr>
          <p:nvPr/>
        </p:nvSpPr>
        <p:spPr bwMode="auto">
          <a:xfrm>
            <a:off x="0" y="4343400"/>
            <a:ext cx="3448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Two Higgs doublet H: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563938" y="2522538"/>
          <a:ext cx="1143000" cy="554037"/>
        </p:xfrm>
        <a:graphic>
          <a:graphicData uri="http://schemas.openxmlformats.org/presentationml/2006/ole">
            <p:oleObj spid="_x0000_s70659" name="Equation" r:id="rId7" imgW="419100" imgH="203200" progId="Equation.DSMT4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3521075" y="4191000"/>
          <a:ext cx="1365250" cy="730250"/>
        </p:xfrm>
        <a:graphic>
          <a:graphicData uri="http://schemas.openxmlformats.org/presentationml/2006/ole">
            <p:oleObj spid="_x0000_s70660" name="Equation" r:id="rId8" imgW="736600" imgH="393700" progId="Equation.DSMT4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6078538" y="3990975"/>
          <a:ext cx="2432050" cy="930275"/>
        </p:xfrm>
        <a:graphic>
          <a:graphicData uri="http://schemas.openxmlformats.org/presentationml/2006/ole">
            <p:oleObj spid="_x0000_s70661" name="Equation" r:id="rId9" imgW="1028700" imgH="393700" progId="Equation.DSMT4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410200" y="5280025"/>
          <a:ext cx="3173413" cy="481013"/>
        </p:xfrm>
        <a:graphic>
          <a:graphicData uri="http://schemas.openxmlformats.org/presentationml/2006/ole">
            <p:oleObj spid="_x0000_s70662" name="Equation" r:id="rId10" imgW="1257300" imgH="190500" progId="Equation.DSMT4">
              <p:embed/>
            </p:oleObj>
          </a:graphicData>
        </a:graphic>
      </p:graphicFrame>
      <p:sp>
        <p:nvSpPr>
          <p:cNvPr id="31" name="Up Arrow 30"/>
          <p:cNvSpPr/>
          <p:nvPr/>
        </p:nvSpPr>
        <p:spPr>
          <a:xfrm>
            <a:off x="6921500" y="4905375"/>
            <a:ext cx="363538" cy="37465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70683" name="TextBox 31"/>
          <p:cNvSpPr txBox="1">
            <a:spLocks noChangeArrowheads="1"/>
          </p:cNvSpPr>
          <p:nvPr/>
        </p:nvSpPr>
        <p:spPr bwMode="auto">
          <a:xfrm>
            <a:off x="165100" y="5280025"/>
            <a:ext cx="273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R fermion singlet:</a:t>
            </a:r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3521075" y="5178425"/>
          <a:ext cx="1138238" cy="688975"/>
        </p:xfrm>
        <a:graphic>
          <a:graphicData uri="http://schemas.openxmlformats.org/presentationml/2006/ole">
            <p:oleObj spid="_x0000_s70663" name="Equation" r:id="rId11" imgW="533400" imgH="393700" progId="Equation.DSMT4">
              <p:embed/>
            </p:oleObj>
          </a:graphicData>
        </a:graphic>
      </p:graphicFrame>
      <p:sp>
        <p:nvSpPr>
          <p:cNvPr id="70684" name="TextBox 34"/>
          <p:cNvSpPr txBox="1">
            <a:spLocks noChangeArrowheads="1"/>
          </p:cNvSpPr>
          <p:nvPr/>
        </p:nvSpPr>
        <p:spPr bwMode="auto">
          <a:xfrm>
            <a:off x="179388" y="6019800"/>
            <a:ext cx="2954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R</a:t>
            </a:r>
            <a:r>
              <a:rPr lang="en-IE" baseline="-2500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3</a:t>
            </a:r>
            <a:r>
              <a:rPr lang="en-IE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fermion triplet:</a:t>
            </a:r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3563938" y="6019800"/>
          <a:ext cx="1095375" cy="755650"/>
        </p:xfrm>
        <a:graphic>
          <a:graphicData uri="http://schemas.openxmlformats.org/presentationml/2006/ole">
            <p:oleObj spid="_x0000_s70664" name="Equation" r:id="rId12" imgW="571500" imgH="393700" progId="Equation.DSMT4">
              <p:embed/>
            </p:oleObj>
          </a:graphicData>
        </a:graphic>
      </p:graphicFrame>
      <p:sp>
        <p:nvSpPr>
          <p:cNvPr id="70685" name="TextBox 37"/>
          <p:cNvSpPr txBox="1">
            <a:spLocks noChangeArrowheads="1"/>
          </p:cNvSpPr>
          <p:nvPr/>
        </p:nvSpPr>
        <p:spPr bwMode="auto">
          <a:xfrm>
            <a:off x="533400" y="29765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 sz="1600">
                <a:solidFill>
                  <a:srgbClr val="FF3300"/>
                </a:solidFill>
              </a:rPr>
              <a:t>(See-saw II type)</a:t>
            </a:r>
          </a:p>
        </p:txBody>
      </p:sp>
      <p:sp>
        <p:nvSpPr>
          <p:cNvPr id="70686" name="TextBox 38"/>
          <p:cNvSpPr txBox="1">
            <a:spLocks noChangeArrowheads="1"/>
          </p:cNvSpPr>
          <p:nvPr/>
        </p:nvSpPr>
        <p:spPr bwMode="auto">
          <a:xfrm>
            <a:off x="533400" y="5638800"/>
            <a:ext cx="1844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 sz="1600">
                <a:solidFill>
                  <a:srgbClr val="FF3300"/>
                </a:solidFill>
              </a:rPr>
              <a:t>(Type I see-saw)</a:t>
            </a:r>
          </a:p>
        </p:txBody>
      </p:sp>
      <p:sp>
        <p:nvSpPr>
          <p:cNvPr id="70687" name="TextBox 39"/>
          <p:cNvSpPr txBox="1">
            <a:spLocks noChangeArrowheads="1"/>
          </p:cNvSpPr>
          <p:nvPr/>
        </p:nvSpPr>
        <p:spPr bwMode="auto">
          <a:xfrm>
            <a:off x="533400" y="64008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 sz="1600">
                <a:solidFill>
                  <a:srgbClr val="FF3300"/>
                </a:solidFill>
              </a:rPr>
              <a:t>(Type III see-saw)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>
            <a:off x="6019800" y="0"/>
            <a:ext cx="2895600" cy="2057400"/>
          </a:xfrm>
          <a:prstGeom prst="leftArrow">
            <a:avLst>
              <a:gd name="adj1" fmla="val 100000"/>
              <a:gd name="adj2" fmla="val 2053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0DC78-7E0D-C247-8DDC-61E7733CB2E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1684" name="TextBox 2"/>
          <p:cNvSpPr txBox="1">
            <a:spLocks noChangeArrowheads="1"/>
          </p:cNvSpPr>
          <p:nvPr/>
        </p:nvSpPr>
        <p:spPr bwMode="auto">
          <a:xfrm>
            <a:off x="381000" y="228600"/>
            <a:ext cx="5638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IE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Hierarchy problem scale   ≈ 1TeV</a:t>
            </a:r>
          </a:p>
          <a:p>
            <a:pPr algn="ctr">
              <a:spcAft>
                <a:spcPts val="1200"/>
              </a:spcAft>
            </a:pPr>
            <a:r>
              <a:rPr lang="en-IE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GUT scale       ≈    10</a:t>
            </a:r>
            <a:r>
              <a:rPr lang="en-IE" baseline="3000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16</a:t>
            </a:r>
            <a:r>
              <a:rPr lang="en-IE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GeV </a:t>
            </a:r>
          </a:p>
          <a:p>
            <a:pPr algn="ctr">
              <a:spcAft>
                <a:spcPts val="1200"/>
              </a:spcAft>
            </a:pPr>
            <a:r>
              <a:rPr lang="en-IE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Planck skale    ≈    10</a:t>
            </a:r>
            <a:r>
              <a:rPr lang="en-IE" baseline="3000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19</a:t>
            </a:r>
            <a:r>
              <a:rPr lang="en-IE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GeV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0"/>
            <a:ext cx="2667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dirty="0">
                <a:solidFill>
                  <a:schemeClr val="bg2">
                    <a:lumMod val="75000"/>
                  </a:schemeClr>
                </a:solidFill>
                <a:latin typeface="Comic Sans MS"/>
                <a:ea typeface="Arial" pitchFamily="28" charset="0"/>
                <a:cs typeface="Comic Sans MS"/>
              </a:rPr>
              <a:t>There is balance</a:t>
            </a:r>
            <a:r>
              <a:rPr lang="en-IE" dirty="0">
                <a:solidFill>
                  <a:srgbClr val="FF9900"/>
                </a:solidFill>
                <a:latin typeface="Comic Sans MS"/>
                <a:ea typeface="Arial" pitchFamily="28" charset="0"/>
                <a:cs typeface="Comic Sans MS"/>
              </a:rPr>
              <a:t> </a:t>
            </a:r>
            <a:r>
              <a:rPr lang="en-IE" dirty="0">
                <a:solidFill>
                  <a:srgbClr val="010173"/>
                </a:solidFill>
                <a:latin typeface="Comic Sans MS"/>
                <a:ea typeface="Arial" pitchFamily="28" charset="0"/>
                <a:cs typeface="Comic Sans MS"/>
              </a:rPr>
              <a:t>between </a:t>
            </a:r>
          </a:p>
          <a:p>
            <a:pPr algn="ctr">
              <a:defRPr/>
            </a:pPr>
            <a:r>
              <a:rPr lang="en-IE" dirty="0">
                <a:solidFill>
                  <a:srgbClr val="FF0000"/>
                </a:solidFill>
                <a:latin typeface="Comic Sans MS"/>
                <a:ea typeface="Arial" pitchFamily="28" charset="0"/>
                <a:cs typeface="Comic Sans MS"/>
              </a:rPr>
              <a:t>“naturalness”  </a:t>
            </a:r>
            <a:r>
              <a:rPr lang="en-IE" dirty="0">
                <a:solidFill>
                  <a:srgbClr val="010173"/>
                </a:solidFill>
                <a:latin typeface="Comic Sans MS"/>
                <a:ea typeface="Arial" pitchFamily="28" charset="0"/>
                <a:cs typeface="Comic Sans MS"/>
              </a:rPr>
              <a:t>and</a:t>
            </a:r>
          </a:p>
          <a:p>
            <a:pPr algn="ctr">
              <a:defRPr/>
            </a:pPr>
            <a:r>
              <a:rPr lang="en-IE" dirty="0">
                <a:solidFill>
                  <a:srgbClr val="FF0000"/>
                </a:solidFill>
                <a:latin typeface="Comic Sans MS"/>
                <a:ea typeface="Arial" pitchFamily="28" charset="0"/>
                <a:cs typeface="Comic Sans MS"/>
              </a:rPr>
              <a:t>“testability”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" y="3192334"/>
          <a:ext cx="5410200" cy="1227266"/>
        </p:xfrm>
        <a:graphic>
          <a:graphicData uri="http://schemas.openxmlformats.org/presentationml/2006/ole">
            <p:oleObj spid="_x0000_s72706" name="Equation" r:id="rId3" imgW="3124200" imgH="6985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514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Problem of  neutrino mass is connected with their mixing </a:t>
            </a:r>
            <a:endParaRPr lang="en-IE" dirty="0">
              <a:solidFill>
                <a:schemeClr val="bg2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72707" name="Equation" r:id="rId4" imgW="114300" imgH="165100" progId="Equation.DSMT4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745502" y="4419601"/>
          <a:ext cx="3280898" cy="2286000"/>
        </p:xfrm>
        <a:graphic>
          <a:graphicData uri="http://schemas.openxmlformats.org/presentationml/2006/ole">
            <p:oleObj spid="_x0000_s72709" name="Equation" r:id="rId5" imgW="1879600" imgH="1435100" progId="Equation.DSMT4">
              <p:embed/>
            </p:oleObj>
          </a:graphicData>
        </a:graphic>
      </p:graphicFrame>
      <p:sp>
        <p:nvSpPr>
          <p:cNvPr id="11" name="Right Arrow 10"/>
          <p:cNvSpPr/>
          <p:nvPr/>
        </p:nvSpPr>
        <p:spPr>
          <a:xfrm rot="1579763">
            <a:off x="2426771" y="4843251"/>
            <a:ext cx="2385172" cy="389544"/>
          </a:xfrm>
          <a:prstGeom prst="rightArrow">
            <a:avLst>
              <a:gd name="adj1" fmla="val 11201"/>
              <a:gd name="adj2" fmla="val 5256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152400" y="4572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CFFCC"/>
                </a:solidFill>
                <a:latin typeface="Comic Sans MS"/>
                <a:cs typeface="Comic Sans MS"/>
              </a:rPr>
              <a:t>Tri-bimaximal (TB) mixing pattern</a:t>
            </a:r>
            <a:endParaRPr lang="en-IE" dirty="0">
              <a:solidFill>
                <a:srgbClr val="CCFFCC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04799" y="5555397"/>
          <a:ext cx="1970727" cy="693003"/>
        </p:xfrm>
        <a:graphic>
          <a:graphicData uri="http://schemas.openxmlformats.org/presentationml/2006/ole">
            <p:oleObj spid="_x0000_s72710" name="Equation" r:id="rId6" imgW="1155700" imgH="406400" progId="Equation.DSMT4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04799" y="6221896"/>
          <a:ext cx="1828800" cy="636104"/>
        </p:xfrm>
        <a:graphic>
          <a:graphicData uri="http://schemas.openxmlformats.org/presentationml/2006/ole">
            <p:oleObj spid="_x0000_s72711" name="Equation" r:id="rId7" imgW="1168400" imgH="406400" progId="Equation.DSMT4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2495841" y="5892265"/>
          <a:ext cx="1256718" cy="659262"/>
        </p:xfrm>
        <a:graphic>
          <a:graphicData uri="http://schemas.openxmlformats.org/presentationml/2006/ole">
            <p:oleObj spid="_x0000_s72712" name="Equation" r:id="rId8" imgW="774700" imgH="406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0AE30-5064-A94D-BC1E-E28D50E3C8E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83970" name="Equation" r:id="rId3" imgW="114300" imgH="1651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If                                then TB is satisfied</a:t>
            </a:r>
          </a:p>
          <a:p>
            <a:r>
              <a:rPr lang="en-IE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and would demand explanation. </a:t>
            </a:r>
            <a:endParaRPr lang="en-IE" sz="2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1143000" y="381000"/>
          <a:ext cx="2895600" cy="685800"/>
        </p:xfrm>
        <a:graphic>
          <a:graphicData uri="http://schemas.openxmlformats.org/presentationml/2006/ole">
            <p:oleObj spid="_x0000_s83974" name="Equation" r:id="rId4" imgW="96520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676400"/>
            <a:ext cx="779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If              are closed to their current 2σ bounds, then TB mixing would only be realized approximately </a:t>
            </a:r>
            <a:endParaRPr lang="en-IE" sz="2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1143000" y="1806414"/>
          <a:ext cx="1206500" cy="425824"/>
        </p:xfrm>
        <a:graphic>
          <a:graphicData uri="http://schemas.openxmlformats.org/presentationml/2006/ole">
            <p:oleObj spid="_x0000_s83976" name="Equation" r:id="rId5" imgW="431800" imgH="1524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3511550"/>
            <a:ext cx="8229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chemeClr val="bg2">
                    <a:lumMod val="75000"/>
                  </a:schemeClr>
                </a:solidFill>
              </a:rPr>
              <a:t>If TB is realized –</a:t>
            </a:r>
          </a:p>
          <a:p>
            <a:pPr algn="ctr"/>
            <a:r>
              <a:rPr lang="en-IE" sz="3200" dirty="0" smtClean="0">
                <a:solidFill>
                  <a:schemeClr val="bg2">
                    <a:lumMod val="75000"/>
                  </a:schemeClr>
                </a:solidFill>
              </a:rPr>
              <a:t> signal of underlying </a:t>
            </a:r>
            <a:r>
              <a:rPr lang="en-IE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family symmetry </a:t>
            </a:r>
            <a:endParaRPr lang="en-IE"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CCC00"/>
                </a:solidFill>
                <a:latin typeface="Comic Sans MS"/>
                <a:cs typeface="Comic Sans MS"/>
              </a:rPr>
              <a:t>Then from spectral theorem neutrion mass matrix can be decomposed  </a:t>
            </a:r>
            <a:endParaRPr lang="en-IE" dirty="0">
              <a:solidFill>
                <a:srgbClr val="CCCC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1524000" y="5783997"/>
          <a:ext cx="5707992" cy="921603"/>
        </p:xfrm>
        <a:graphic>
          <a:graphicData uri="http://schemas.openxmlformats.org/presentationml/2006/ole">
            <p:oleObj spid="_x0000_s83977" name="Equation" r:id="rId6" imgW="2438400" imgH="3937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0AE30-5064-A94D-BC1E-E28D50E3C8E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686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IE" sz="2800" dirty="0" smtClean="0">
                <a:solidFill>
                  <a:srgbClr val="CCCC00"/>
                </a:solidFill>
                <a:latin typeface="Comic Sans MS"/>
                <a:cs typeface="Comic Sans MS"/>
              </a:rPr>
              <a:t>Where  </a:t>
            </a:r>
            <a:r>
              <a:rPr lang="en-IE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IE" sz="28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IE" sz="2800" baseline="-25000" dirty="0" smtClean="0">
                <a:solidFill>
                  <a:srgbClr val="CCCC00"/>
                </a:solidFill>
                <a:latin typeface="Comic Sans MS"/>
                <a:cs typeface="Comic Sans MS"/>
              </a:rPr>
              <a:t>  </a:t>
            </a:r>
            <a:r>
              <a:rPr lang="en-IE" sz="2800" dirty="0" smtClean="0">
                <a:solidFill>
                  <a:srgbClr val="CCCC00"/>
                </a:solidFill>
                <a:latin typeface="Comic Sans MS"/>
                <a:cs typeface="Comic Sans MS"/>
              </a:rPr>
              <a:t>are the neutrino masses, </a:t>
            </a:r>
          </a:p>
          <a:p>
            <a:pPr algn="ctr">
              <a:spcAft>
                <a:spcPts val="1800"/>
              </a:spcAft>
            </a:pPr>
            <a:r>
              <a:rPr lang="en-IE" sz="2800" dirty="0" smtClean="0">
                <a:solidFill>
                  <a:srgbClr val="CCCC00"/>
                </a:solidFill>
                <a:latin typeface="Comic Sans MS"/>
                <a:cs typeface="Comic Sans MS"/>
              </a:rPr>
              <a:t>and  </a:t>
            </a:r>
            <a:r>
              <a:rPr lang="en-IE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Φ</a:t>
            </a:r>
            <a:r>
              <a:rPr lang="en-IE" sz="28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IE" sz="2800" baseline="-25000" dirty="0" smtClean="0">
                <a:solidFill>
                  <a:srgbClr val="CCCC00"/>
                </a:solidFill>
                <a:latin typeface="Comic Sans MS"/>
                <a:cs typeface="Comic Sans MS"/>
              </a:rPr>
              <a:t>  </a:t>
            </a:r>
            <a:r>
              <a:rPr lang="en-IE" sz="2800" dirty="0" smtClean="0">
                <a:solidFill>
                  <a:srgbClr val="CCCC00"/>
                </a:solidFill>
                <a:latin typeface="Comic Sans MS"/>
                <a:cs typeface="Comic Sans MS"/>
              </a:rPr>
              <a:t> - appropriate eigenvectors,  so    </a:t>
            </a:r>
            <a:endParaRPr lang="en-IE" sz="2800" dirty="0">
              <a:solidFill>
                <a:srgbClr val="CCCC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024890" y="3086100"/>
          <a:ext cx="1775460" cy="1479550"/>
        </p:xfrm>
        <a:graphic>
          <a:graphicData uri="http://schemas.openxmlformats.org/presentationml/2006/ole">
            <p:oleObj spid="_x0000_s95236" name="Equation" r:id="rId3" imgW="838200" imgH="698500" progId="Equation.DSMT4">
              <p:embed/>
            </p:oleObj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3505200" y="3086100"/>
          <a:ext cx="1835738" cy="1479550"/>
        </p:xfrm>
        <a:graphic>
          <a:graphicData uri="http://schemas.openxmlformats.org/presentationml/2006/ole">
            <p:oleObj spid="_x0000_s95237" name="Equation" r:id="rId4" imgW="850900" imgH="685800" progId="Equation.DSMT4">
              <p:embed/>
            </p:oleObj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6172199" y="3086100"/>
          <a:ext cx="1725789" cy="1527748"/>
        </p:xfrm>
        <a:graphic>
          <a:graphicData uri="http://schemas.openxmlformats.org/presentationml/2006/ole">
            <p:oleObj spid="_x0000_s95238" name="Equation" r:id="rId5" imgW="774700" imgH="685800" progId="Equation.DSMT4">
              <p:embed/>
            </p:oleObj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1230195" y="1680240"/>
          <a:ext cx="6667793" cy="1405860"/>
        </p:xfrm>
        <a:graphic>
          <a:graphicData uri="http://schemas.openxmlformats.org/presentationml/2006/ole">
            <p:oleObj spid="_x0000_s95239" name="Equation" r:id="rId6" imgW="2108200" imgH="4445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5105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Large numbers of different flavour symmetry groups </a:t>
            </a:r>
          </a:p>
          <a:p>
            <a:r>
              <a:rPr lang="en-IE" dirty="0" smtClean="0"/>
              <a:t>continuous: SO(3),SU(3),….</a:t>
            </a:r>
          </a:p>
          <a:p>
            <a:r>
              <a:rPr lang="en-IE" smtClean="0"/>
              <a:t>and discrete</a:t>
            </a:r>
            <a:r>
              <a:rPr lang="en-IE" dirty="0" smtClean="0"/>
              <a:t>: Z, S, A,…</a:t>
            </a:r>
            <a:endParaRPr lang="en-I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0AE30-5064-A94D-BC1E-E28D50E3C8E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 smtClean="0">
                <a:solidFill>
                  <a:srgbClr val="FFFF00"/>
                </a:solidFill>
                <a:latin typeface="Comic Sans MS"/>
                <a:cs typeface="Comic Sans MS"/>
              </a:rPr>
              <a:t>Non-standard neutrino intraction and Neutrino Oscillations</a:t>
            </a:r>
            <a:endParaRPr lang="en-IE" sz="4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F7232-A638-5746-A000-2C6FB2B3D0B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323850" y="1231900"/>
            <a:ext cx="8640763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altLang="ja-JP" sz="2800"/>
              <a:t>  </a:t>
            </a:r>
            <a:r>
              <a:rPr lang="pl-PL" altLang="ja-JP" sz="2800">
                <a:solidFill>
                  <a:srgbClr val="CCECFF"/>
                </a:solidFill>
                <a:latin typeface="Arial" pitchFamily="-110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altLang="ja-JP" sz="2800">
                <a:solidFill>
                  <a:srgbClr val="CCECFF"/>
                </a:solidFill>
                <a:latin typeface="Arial" pitchFamily="-110" charset="0"/>
              </a:rPr>
              <a:t>  Neutrinos in the Standard Model (SM)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altLang="ja-JP" sz="2800">
                <a:solidFill>
                  <a:srgbClr val="CCECFF"/>
                </a:solidFill>
                <a:latin typeface="Arial" pitchFamily="-110" charset="0"/>
              </a:rPr>
              <a:t>  Experimental facts</a:t>
            </a:r>
            <a:endParaRPr lang="en-US" altLang="ja-JP" sz="2800" dirty="0">
              <a:solidFill>
                <a:srgbClr val="CCECFF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altLang="ja-JP" sz="2800">
                <a:solidFill>
                  <a:srgbClr val="CCECFF"/>
                </a:solidFill>
                <a:latin typeface="Arial" pitchFamily="-110" charset="0"/>
              </a:rPr>
              <a:t> Neutrinos in the SM with small ν mass</a:t>
            </a:r>
            <a:endParaRPr lang="en-US" altLang="ja-JP" sz="2800" dirty="0">
              <a:solidFill>
                <a:srgbClr val="CCECFF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altLang="ja-JP" sz="2800">
                <a:solidFill>
                  <a:srgbClr val="CCECFF"/>
                </a:solidFill>
                <a:latin typeface="Arial" pitchFamily="-110" charset="0"/>
              </a:rPr>
              <a:t>  Neutrino mass beyond the SM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altLang="ja-JP" sz="2800">
                <a:solidFill>
                  <a:srgbClr val="CCECFF"/>
                </a:solidFill>
                <a:latin typeface="Arial" pitchFamily="-110" charset="0"/>
              </a:rPr>
              <a:t>  Questions</a:t>
            </a:r>
            <a:endParaRPr lang="en-US" altLang="ja-JP" sz="2800" dirty="0">
              <a:solidFill>
                <a:srgbClr val="CCECFF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pl-PL" altLang="ja-JP" sz="2800">
                <a:solidFill>
                  <a:srgbClr val="CCECFF"/>
                </a:solidFill>
                <a:latin typeface="Arial" pitchFamily="-110" charset="0"/>
              </a:rPr>
              <a:t>  Conclusions and perspectives</a:t>
            </a:r>
            <a:endParaRPr lang="en-US" altLang="ja-JP" sz="2800" dirty="0">
              <a:solidFill>
                <a:srgbClr val="CCECFF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 eaLnBrk="0" hangingPunct="0"/>
            <a:endParaRPr lang="en-US" altLang="ja-JP" sz="280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705" name="Text Box 5"/>
          <p:cNvSpPr txBox="1">
            <a:spLocks noChangeArrowheads="1"/>
          </p:cNvSpPr>
          <p:nvPr/>
        </p:nvSpPr>
        <p:spPr bwMode="auto">
          <a:xfrm>
            <a:off x="2771775" y="188913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>
                <a:solidFill>
                  <a:srgbClr val="FFFF00"/>
                </a:solidFill>
              </a:rPr>
              <a:t>Outline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508500" y="3359150"/>
          <a:ext cx="127000" cy="139700"/>
        </p:xfrm>
        <a:graphic>
          <a:graphicData uri="http://schemas.openxmlformats.org/presentationml/2006/ole">
            <p:oleObj spid="_x0000_s29698" name="Equation" r:id="rId4" imgW="127000" imgH="13970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29699" name="Equation" r:id="rId5" imgW="114300" imgH="165100" progId="Equation.DSMT4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413250" y="3340100"/>
          <a:ext cx="317500" cy="177800"/>
        </p:xfrm>
        <a:graphic>
          <a:graphicData uri="http://schemas.openxmlformats.org/presentationml/2006/ole">
            <p:oleObj spid="_x0000_s29700" name="Equation" r:id="rId6" imgW="317500" imgH="177800" progId="Equation.DSMT4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114800" y="2925763"/>
          <a:ext cx="520700" cy="573087"/>
        </p:xfrm>
        <a:graphic>
          <a:graphicData uri="http://schemas.openxmlformats.org/presentationml/2006/ole">
            <p:oleObj spid="_x0000_s29701" name="Equation" r:id="rId7" imgW="127000" imgH="139700" progId="Equation.DSMT4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29702" name="Equation" r:id="rId8" imgW="1143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53144" y="4959360"/>
            <a:ext cx="8784319" cy="163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53144" y="2678400"/>
            <a:ext cx="8784319" cy="1891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53144" y="1046200"/>
            <a:ext cx="8784319" cy="1259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09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Different processes for neutrino production </a:t>
            </a:r>
            <a:endParaRPr lang="en-GB" sz="2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72034" name="Equation" r:id="rId3" imgW="114300" imgH="165100" progId="Equation.DSMT4">
              <p:embed/>
            </p:oleObj>
          </a:graphicData>
        </a:graphic>
      </p:graphicFrame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4158867" y="1096501"/>
          <a:ext cx="2319780" cy="672400"/>
        </p:xfrm>
        <a:graphic>
          <a:graphicData uri="http://schemas.openxmlformats.org/presentationml/2006/ole">
            <p:oleObj spid="_x0000_s172035" name="Equation" r:id="rId4" imgW="876300" imgH="254000" progId="Equation.DSMT4">
              <p:embed/>
            </p:oleObj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4158867" y="1739506"/>
          <a:ext cx="2319780" cy="565854"/>
        </p:xfrm>
        <a:graphic>
          <a:graphicData uri="http://schemas.openxmlformats.org/presentationml/2006/ole">
            <p:oleObj spid="_x0000_s172036" name="Equation" r:id="rId5" imgW="876300" imgH="254000" progId="Equation.DSMT4">
              <p:embed/>
            </p:oleObj>
          </a:graphicData>
        </a:graphic>
      </p:graphicFrame>
      <p:graphicFrame>
        <p:nvGraphicFramePr>
          <p:cNvPr id="322566" name="Object 6"/>
          <p:cNvGraphicFramePr>
            <a:graphicFrameLocks noChangeAspect="1"/>
          </p:cNvGraphicFramePr>
          <p:nvPr/>
        </p:nvGraphicFramePr>
        <p:xfrm>
          <a:off x="585450" y="3133452"/>
          <a:ext cx="2463110" cy="557883"/>
        </p:xfrm>
        <a:graphic>
          <a:graphicData uri="http://schemas.openxmlformats.org/presentationml/2006/ole">
            <p:oleObj spid="_x0000_s172037" name="Equation" r:id="rId6" imgW="965200" imgH="228600" progId="Equation.DSMT4">
              <p:embed/>
            </p:oleObj>
          </a:graphicData>
        </a:graphic>
      </p:graphicFrame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3681811" y="3001565"/>
          <a:ext cx="3065644" cy="689770"/>
        </p:xfrm>
        <a:graphic>
          <a:graphicData uri="http://schemas.openxmlformats.org/presentationml/2006/ole">
            <p:oleObj spid="_x0000_s172038" name="Equation" r:id="rId7" imgW="1016000" imgH="228600" progId="Equation.DSMT4">
              <p:embed/>
            </p:oleObj>
          </a:graphicData>
        </a:graphic>
      </p:graphicFrame>
      <p:graphicFrame>
        <p:nvGraphicFramePr>
          <p:cNvPr id="322569" name="Object 9"/>
          <p:cNvGraphicFramePr>
            <a:graphicFrameLocks noChangeAspect="1"/>
          </p:cNvGraphicFramePr>
          <p:nvPr/>
        </p:nvGraphicFramePr>
        <p:xfrm>
          <a:off x="3681811" y="3691335"/>
          <a:ext cx="3065644" cy="681254"/>
        </p:xfrm>
        <a:graphic>
          <a:graphicData uri="http://schemas.openxmlformats.org/presentationml/2006/ole">
            <p:oleObj spid="_x0000_s172039" name="Equation" r:id="rId8" imgW="1028700" imgH="228600" progId="Equation.DSMT4">
              <p:embed/>
            </p:oleObj>
          </a:graphicData>
        </a:graphic>
      </p:graphicFrame>
      <p:graphicFrame>
        <p:nvGraphicFramePr>
          <p:cNvPr id="322570" name="Object 10"/>
          <p:cNvGraphicFramePr>
            <a:graphicFrameLocks noChangeAspect="1"/>
          </p:cNvGraphicFramePr>
          <p:nvPr/>
        </p:nvGraphicFramePr>
        <p:xfrm>
          <a:off x="585450" y="3691335"/>
          <a:ext cx="2343396" cy="524322"/>
        </p:xfrm>
        <a:graphic>
          <a:graphicData uri="http://schemas.openxmlformats.org/presentationml/2006/ole">
            <p:oleObj spid="_x0000_s172040" name="Equation" r:id="rId9" imgW="965200" imgH="2286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3144" y="1096501"/>
            <a:ext cx="4361706" cy="830997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75000"/>
              </a:schemeClr>
            </a:glow>
            <a:innerShdw blurRad="63500" dist="50800" dir="16200000">
              <a:srgbClr val="000000">
                <a:alpha val="50000"/>
              </a:srgbClr>
            </a:innerShdw>
          </a:effectLst>
          <a:scene3d>
            <a:camera prst="obliqueTopLeft">
              <a:rot lat="0" lon="0" rev="0"/>
            </a:camera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GB" sz="2400" b="1" dirty="0" smtClean="0">
                <a:solidFill>
                  <a:schemeClr val="bg1"/>
                </a:solidFill>
              </a:rPr>
              <a:t>Neutrino </a:t>
            </a:r>
            <a:r>
              <a:rPr lang="en-GB" sz="2400" b="1" dirty="0" smtClean="0">
                <a:solidFill>
                  <a:schemeClr val="bg1"/>
                </a:solidFill>
              </a:rPr>
              <a:t>superbeams</a:t>
            </a:r>
            <a:r>
              <a:rPr lang="en-GB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   Off axis neutrino beams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086" y="1382400"/>
            <a:ext cx="2375377" cy="6724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3144" y="2725760"/>
            <a:ext cx="319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GB" b="1" dirty="0" smtClean="0">
                <a:solidFill>
                  <a:srgbClr val="000000"/>
                </a:solidFill>
              </a:rPr>
              <a:t>Beta beams</a:t>
            </a:r>
            <a:endParaRPr lang="en-GB" b="1" dirty="0">
              <a:solidFill>
                <a:srgbClr val="000000"/>
              </a:solidFill>
            </a:endParaRPr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7183216" y="3092535"/>
            <a:ext cx="1754247" cy="1197600"/>
            <a:chOff x="3183" y="779"/>
            <a:chExt cx="2281" cy="1254"/>
          </a:xfrm>
        </p:grpSpPr>
        <p:pic>
          <p:nvPicPr>
            <p:cNvPr id="23" name="Picture 2054" descr="Layout"/>
            <p:cNvPicPr>
              <a:picLocks noChangeAspect="1" noChangeArrowheads="1"/>
            </p:cNvPicPr>
            <p:nvPr/>
          </p:nvPicPr>
          <p:blipFill>
            <a:blip r:embed="rId11"/>
            <a:srcRect t="11058"/>
            <a:stretch>
              <a:fillRect/>
            </a:stretch>
          </p:blipFill>
          <p:spPr bwMode="auto">
            <a:xfrm>
              <a:off x="3183" y="779"/>
              <a:ext cx="2281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055"/>
            <p:cNvSpPr txBox="1">
              <a:spLocks noChangeArrowheads="1"/>
            </p:cNvSpPr>
            <p:nvPr/>
          </p:nvSpPr>
          <p:spPr bwMode="auto">
            <a:xfrm>
              <a:off x="3600" y="912"/>
              <a:ext cx="11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95300" indent="-495300" algn="l" eaLnBrk="1" hangingPunct="1">
                <a:buClr>
                  <a:srgbClr val="CC0000"/>
                </a:buClr>
                <a:buFont typeface="Wingdings" pitchFamily="-110" charset="2"/>
                <a:buNone/>
              </a:pPr>
              <a:endParaRPr lang="en-GB" sz="1400" i="1" dirty="0">
                <a:solidFill>
                  <a:schemeClr val="hlink"/>
                </a:solidFill>
                <a:latin typeface="Comic Sans MS" pitchFamily="-110" charset="0"/>
              </a:endParaRPr>
            </a:p>
          </p:txBody>
        </p:sp>
      </p:grpSp>
      <p:graphicFrame>
        <p:nvGraphicFramePr>
          <p:cNvPr id="322571" name="Object 11"/>
          <p:cNvGraphicFramePr>
            <a:graphicFrameLocks noChangeAspect="1"/>
          </p:cNvGraphicFramePr>
          <p:nvPr/>
        </p:nvGraphicFramePr>
        <p:xfrm>
          <a:off x="5473700" y="2827360"/>
          <a:ext cx="1676400" cy="203200"/>
        </p:xfrm>
        <a:graphic>
          <a:graphicData uri="http://schemas.openxmlformats.org/presentationml/2006/ole">
            <p:oleObj spid="_x0000_s172041" name="Equation" r:id="rId12" imgW="1676400" imgH="203200" progId="Equation.DSMT4">
              <p:embed/>
            </p:oleObj>
          </a:graphicData>
        </a:graphic>
      </p:graphicFrame>
      <p:graphicFrame>
        <p:nvGraphicFramePr>
          <p:cNvPr id="322572" name="Object 12"/>
          <p:cNvGraphicFramePr>
            <a:graphicFrameLocks noChangeAspect="1"/>
          </p:cNvGraphicFramePr>
          <p:nvPr/>
        </p:nvGraphicFramePr>
        <p:xfrm>
          <a:off x="5326825" y="4366335"/>
          <a:ext cx="1600200" cy="203200"/>
        </p:xfrm>
        <a:graphic>
          <a:graphicData uri="http://schemas.openxmlformats.org/presentationml/2006/ole">
            <p:oleObj spid="_x0000_s172042" name="Equation" r:id="rId13" imgW="1600200" imgH="203200" progId="Equation.DSMT4">
              <p:embed/>
            </p:oleObj>
          </a:graphicData>
        </a:graphic>
      </p:graphicFrame>
      <p:graphicFrame>
        <p:nvGraphicFramePr>
          <p:cNvPr id="322573" name="Object 13"/>
          <p:cNvGraphicFramePr>
            <a:graphicFrameLocks noChangeAspect="1"/>
          </p:cNvGraphicFramePr>
          <p:nvPr/>
        </p:nvGraphicFramePr>
        <p:xfrm>
          <a:off x="3467679" y="5111377"/>
          <a:ext cx="3010968" cy="684311"/>
        </p:xfrm>
        <a:graphic>
          <a:graphicData uri="http://schemas.openxmlformats.org/presentationml/2006/ole">
            <p:oleObj spid="_x0000_s172043" name="Equation" r:id="rId14" imgW="1117600" imgH="254000" progId="Equation.DSMT4">
              <p:embed/>
            </p:oleObj>
          </a:graphicData>
        </a:graphic>
      </p:graphicFrame>
      <p:graphicFrame>
        <p:nvGraphicFramePr>
          <p:cNvPr id="322574" name="Object 14"/>
          <p:cNvGraphicFramePr>
            <a:graphicFrameLocks noChangeAspect="1"/>
          </p:cNvGraphicFramePr>
          <p:nvPr/>
        </p:nvGraphicFramePr>
        <p:xfrm>
          <a:off x="3537313" y="5795688"/>
          <a:ext cx="2941334" cy="668485"/>
        </p:xfrm>
        <a:graphic>
          <a:graphicData uri="http://schemas.openxmlformats.org/presentationml/2006/ole">
            <p:oleObj spid="_x0000_s172044" name="Equation" r:id="rId15" imgW="1117600" imgH="25400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3144" y="5334022"/>
            <a:ext cx="340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GB" sz="2400" b="1" dirty="0" smtClean="0">
                <a:solidFill>
                  <a:srgbClr val="000000"/>
                </a:solidFill>
              </a:rPr>
              <a:t>Neutrino factories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8337" y="5795688"/>
            <a:ext cx="251681" cy="316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7441664" y="4890277"/>
            <a:ext cx="781544" cy="181082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2316" y="5434560"/>
            <a:ext cx="8913293" cy="1142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12316" y="3852611"/>
            <a:ext cx="8913293" cy="847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12316" y="994741"/>
            <a:ext cx="8913293" cy="2223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0" dist="23000" dir="5400000" rotWithShape="0">
              <a:schemeClr val="accent1">
                <a:lumMod val="60000"/>
                <a:lumOff val="4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5325" y="0"/>
            <a:ext cx="739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  <a:latin typeface="Comic Sans MS"/>
                <a:cs typeface="Comic Sans MS"/>
              </a:rPr>
              <a:t>Processes for neutrino detection</a:t>
            </a:r>
            <a:endParaRPr lang="en-GB" sz="28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73058" name="Equation" r:id="rId3" imgW="114300" imgH="165100" progId="Equation.DSMT4">
              <p:embed/>
            </p:oleObj>
          </a:graphicData>
        </a:graphic>
      </p:graphicFrame>
      <p:graphicFrame>
        <p:nvGraphicFramePr>
          <p:cNvPr id="323588" name="Object 4"/>
          <p:cNvGraphicFramePr>
            <a:graphicFrameLocks noChangeAspect="1"/>
          </p:cNvGraphicFramePr>
          <p:nvPr/>
        </p:nvGraphicFramePr>
        <p:xfrm>
          <a:off x="594808" y="1515731"/>
          <a:ext cx="3479048" cy="590782"/>
        </p:xfrm>
        <a:graphic>
          <a:graphicData uri="http://schemas.openxmlformats.org/presentationml/2006/ole">
            <p:oleObj spid="_x0000_s173059" name="Equation" r:id="rId4" imgW="1346200" imgH="228600" progId="Equation.DSMT4">
              <p:embed/>
            </p:oleObj>
          </a:graphicData>
        </a:graphic>
      </p:graphicFrame>
      <p:graphicFrame>
        <p:nvGraphicFramePr>
          <p:cNvPr id="323591" name="Object 7"/>
          <p:cNvGraphicFramePr>
            <a:graphicFrameLocks noChangeAspect="1"/>
          </p:cNvGraphicFramePr>
          <p:nvPr/>
        </p:nvGraphicFramePr>
        <p:xfrm>
          <a:off x="758578" y="3872966"/>
          <a:ext cx="3216609" cy="702478"/>
        </p:xfrm>
        <a:graphic>
          <a:graphicData uri="http://schemas.openxmlformats.org/presentationml/2006/ole">
            <p:oleObj spid="_x0000_s173060" name="Equation" r:id="rId5" imgW="1104900" imgH="241300" progId="Equation.DSMT4">
              <p:embed/>
            </p:oleObj>
          </a:graphicData>
        </a:graphic>
      </p:graphicFrame>
      <p:graphicFrame>
        <p:nvGraphicFramePr>
          <p:cNvPr id="323592" name="Object 8"/>
          <p:cNvGraphicFramePr>
            <a:graphicFrameLocks noChangeAspect="1"/>
          </p:cNvGraphicFramePr>
          <p:nvPr/>
        </p:nvGraphicFramePr>
        <p:xfrm>
          <a:off x="4514850" y="3852611"/>
          <a:ext cx="3309812" cy="722833"/>
        </p:xfrm>
        <a:graphic>
          <a:graphicData uri="http://schemas.openxmlformats.org/presentationml/2006/ole">
            <p:oleObj spid="_x0000_s173061" name="Equation" r:id="rId6" imgW="1104900" imgH="241300" progId="Equation.DSMT4">
              <p:embed/>
            </p:oleObj>
          </a:graphicData>
        </a:graphic>
      </p:graphicFrame>
      <p:graphicFrame>
        <p:nvGraphicFramePr>
          <p:cNvPr id="323593" name="Object 9"/>
          <p:cNvGraphicFramePr>
            <a:graphicFrameLocks noChangeAspect="1"/>
          </p:cNvGraphicFramePr>
          <p:nvPr/>
        </p:nvGraphicFramePr>
        <p:xfrm>
          <a:off x="849422" y="5627043"/>
          <a:ext cx="3479048" cy="681463"/>
        </p:xfrm>
        <a:graphic>
          <a:graphicData uri="http://schemas.openxmlformats.org/presentationml/2006/ole">
            <p:oleObj spid="_x0000_s173062" name="Equation" r:id="rId7" imgW="1231900" imgH="241300" progId="Equation.DSMT4">
              <p:embed/>
            </p:oleObj>
          </a:graphicData>
        </a:graphic>
      </p:graphicFrame>
      <p:graphicFrame>
        <p:nvGraphicFramePr>
          <p:cNvPr id="323594" name="Object 10"/>
          <p:cNvGraphicFramePr>
            <a:graphicFrameLocks noChangeAspect="1"/>
          </p:cNvGraphicFramePr>
          <p:nvPr/>
        </p:nvGraphicFramePr>
        <p:xfrm>
          <a:off x="4629150" y="5627043"/>
          <a:ext cx="3479048" cy="609730"/>
        </p:xfrm>
        <a:graphic>
          <a:graphicData uri="http://schemas.openxmlformats.org/presentationml/2006/ole">
            <p:oleObj spid="_x0000_s173063" name="Equation" r:id="rId8" imgW="1231900" imgH="215900" progId="Equation.DSMT4">
              <p:embed/>
            </p:oleObj>
          </a:graphicData>
        </a:graphic>
      </p:graphicFrame>
      <p:graphicFrame>
        <p:nvGraphicFramePr>
          <p:cNvPr id="323595" name="Object 11"/>
          <p:cNvGraphicFramePr>
            <a:graphicFrameLocks noChangeAspect="1"/>
          </p:cNvGraphicFramePr>
          <p:nvPr/>
        </p:nvGraphicFramePr>
        <p:xfrm>
          <a:off x="1374481" y="958230"/>
          <a:ext cx="1830054" cy="386790"/>
        </p:xfrm>
        <a:graphic>
          <a:graphicData uri="http://schemas.openxmlformats.org/presentationml/2006/ole">
            <p:oleObj spid="_x0000_s173064" name="Equation" r:id="rId9" imgW="965200" imgH="228600" progId="Equation.DSMT4">
              <p:embed/>
            </p:oleObj>
          </a:graphicData>
        </a:graphic>
      </p:graphicFrame>
      <p:graphicFrame>
        <p:nvGraphicFramePr>
          <p:cNvPr id="323596" name="Object 12"/>
          <p:cNvGraphicFramePr>
            <a:graphicFrameLocks noChangeAspect="1"/>
          </p:cNvGraphicFramePr>
          <p:nvPr/>
        </p:nvGraphicFramePr>
        <p:xfrm>
          <a:off x="548207" y="2106513"/>
          <a:ext cx="3426980" cy="581940"/>
        </p:xfrm>
        <a:graphic>
          <a:graphicData uri="http://schemas.openxmlformats.org/presentationml/2006/ole">
            <p:oleObj spid="_x0000_s173065" name="Equation" r:id="rId10" imgW="1346200" imgH="228600" progId="Equation.DSMT4">
              <p:embed/>
            </p:oleObj>
          </a:graphicData>
        </a:graphic>
      </p:graphicFrame>
      <p:graphicFrame>
        <p:nvGraphicFramePr>
          <p:cNvPr id="323597" name="Object 13"/>
          <p:cNvGraphicFramePr>
            <a:graphicFrameLocks noChangeAspect="1"/>
          </p:cNvGraphicFramePr>
          <p:nvPr/>
        </p:nvGraphicFramePr>
        <p:xfrm>
          <a:off x="1278250" y="2829414"/>
          <a:ext cx="1676936" cy="397170"/>
        </p:xfrm>
        <a:graphic>
          <a:graphicData uri="http://schemas.openxmlformats.org/presentationml/2006/ole">
            <p:oleObj spid="_x0000_s173066" name="Equation" r:id="rId11" imgW="965200" imgH="228600" progId="Equation.DSMT4">
              <p:embed/>
            </p:oleObj>
          </a:graphicData>
        </a:graphic>
      </p:graphicFrame>
      <p:sp>
        <p:nvSpPr>
          <p:cNvPr id="18" name="Up Arrow 17"/>
          <p:cNvSpPr/>
          <p:nvPr/>
        </p:nvSpPr>
        <p:spPr>
          <a:xfrm>
            <a:off x="2047599" y="2566080"/>
            <a:ext cx="155514" cy="38054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>
            <a:off x="2116718" y="1353585"/>
            <a:ext cx="172790" cy="3699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23598" name="Object 14"/>
          <p:cNvGraphicFramePr>
            <a:graphicFrameLocks noChangeAspect="1"/>
          </p:cNvGraphicFramePr>
          <p:nvPr/>
        </p:nvGraphicFramePr>
        <p:xfrm>
          <a:off x="4328470" y="1172019"/>
          <a:ext cx="4697139" cy="363132"/>
        </p:xfrm>
        <a:graphic>
          <a:graphicData uri="http://schemas.openxmlformats.org/presentationml/2006/ole">
            <p:oleObj spid="_x0000_s173067" name="Equation" r:id="rId12" imgW="2870200" imgH="228600" progId="Equation.DSMT4">
              <p:embed/>
            </p:oleObj>
          </a:graphicData>
        </a:graphic>
      </p:graphicFrame>
      <p:graphicFrame>
        <p:nvGraphicFramePr>
          <p:cNvPr id="323599" name="Object 15"/>
          <p:cNvGraphicFramePr>
            <a:graphicFrameLocks noChangeAspect="1"/>
          </p:cNvGraphicFramePr>
          <p:nvPr/>
        </p:nvGraphicFramePr>
        <p:xfrm>
          <a:off x="4328470" y="1535151"/>
          <a:ext cx="4510759" cy="382989"/>
        </p:xfrm>
        <a:graphic>
          <a:graphicData uri="http://schemas.openxmlformats.org/presentationml/2006/ole">
            <p:oleObj spid="_x0000_s173068" name="Equation" r:id="rId13" imgW="2692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7425" y="963171"/>
            <a:ext cx="8434788" cy="142209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>
                <a:shade val="95000"/>
                <a:satMod val="105000"/>
                <a:alpha val="9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For production and detection</a:t>
            </a:r>
            <a:r>
              <a:rPr lang="en-US" sz="2400" b="1" dirty="0" smtClean="0">
                <a:solidFill>
                  <a:srgbClr val="FFFF00"/>
                </a:solidFill>
              </a:rPr>
              <a:t> processes - complex current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333828" name="Object 4"/>
          <p:cNvGraphicFramePr>
            <a:graphicFrameLocks noChangeAspect="1"/>
          </p:cNvGraphicFramePr>
          <p:nvPr/>
        </p:nvGraphicFramePr>
        <p:xfrm>
          <a:off x="397425" y="963171"/>
          <a:ext cx="8434788" cy="1274590"/>
        </p:xfrm>
        <a:graphic>
          <a:graphicData uri="http://schemas.openxmlformats.org/presentationml/2006/ole">
            <p:oleObj spid="_x0000_s174082" name="Equation" r:id="rId4" imgW="2857500" imgH="431800" progId="Equation.DSMT4">
              <p:embed/>
            </p:oleObj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5644805" y="5124380"/>
          <a:ext cx="3369600" cy="907201"/>
        </p:xfrm>
        <a:graphic>
          <a:graphicData uri="http://schemas.openxmlformats.org/presentationml/2006/ole">
            <p:oleObj spid="_x0000_s174083" name="Equation" r:id="rId5" imgW="1320800" imgH="355600" progId="Equation.DSMT4">
              <p:embed/>
            </p:oleObj>
          </a:graphicData>
        </a:graphic>
      </p:graphicFrame>
      <p:sp>
        <p:nvSpPr>
          <p:cNvPr id="16" name="Down Arrow 15"/>
          <p:cNvSpPr/>
          <p:nvPr/>
        </p:nvSpPr>
        <p:spPr>
          <a:xfrm>
            <a:off x="6966925" y="2385268"/>
            <a:ext cx="484632" cy="26334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548700" y="2998080"/>
            <a:ext cx="396105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Relativistic (anti)neutrinos are produced in pure Quantum Mechanical flavour state</a:t>
            </a:r>
            <a:endParaRPr lang="en-IE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335" y="6031582"/>
            <a:ext cx="30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FF00"/>
                </a:solidFill>
              </a:rPr>
              <a:t>Neutrinos always with positive helicity</a:t>
            </a:r>
            <a:endParaRPr lang="en-IE" sz="2000" dirty="0">
              <a:solidFill>
                <a:srgbClr val="FFFF00"/>
              </a:solidFill>
            </a:endParaRPr>
          </a:p>
        </p:txBody>
      </p:sp>
      <p:graphicFrame>
        <p:nvGraphicFramePr>
          <p:cNvPr id="333831" name="Object 7"/>
          <p:cNvGraphicFramePr>
            <a:graphicFrameLocks noChangeAspect="1"/>
          </p:cNvGraphicFramePr>
          <p:nvPr/>
        </p:nvGraphicFramePr>
        <p:xfrm>
          <a:off x="639335" y="5124383"/>
          <a:ext cx="3003600" cy="907199"/>
        </p:xfrm>
        <a:graphic>
          <a:graphicData uri="http://schemas.openxmlformats.org/presentationml/2006/ole">
            <p:oleObj spid="_x0000_s174084" name="Equation" r:id="rId6" imgW="1333500" imgH="3556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74969" y="6031582"/>
            <a:ext cx="284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FF00"/>
                </a:solidFill>
              </a:rPr>
              <a:t>Antineutrinos always with positive helicity</a:t>
            </a:r>
            <a:endParaRPr lang="en-IE" sz="2000" dirty="0">
              <a:solidFill>
                <a:srgbClr val="FFFF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529220" y="2385268"/>
            <a:ext cx="570215" cy="26334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395386" y="6282268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dirty="0">
                <a:solidFill>
                  <a:srgbClr val="FF0000"/>
                </a:solidFill>
              </a:rPr>
              <a:t>Z. Maki, M. Nakagawa, S. Sakata, Prog.Theor.Phys. 28(1962)870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72" y="345600"/>
            <a:ext cx="875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00"/>
                </a:solidFill>
              </a:rPr>
              <a:t>Neutrino propagation in the vacuum or in a matter –</a:t>
            </a:r>
          </a:p>
          <a:p>
            <a:pPr algn="ctr"/>
            <a:r>
              <a:rPr lang="en-IE" sz="2400" b="1" dirty="0" smtClean="0">
                <a:solidFill>
                  <a:srgbClr val="FFFF00"/>
                </a:solidFill>
              </a:rPr>
              <a:t>- neutral current </a:t>
            </a:r>
            <a:endParaRPr lang="en-IE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344066" name="Object 2"/>
          <p:cNvGraphicFramePr>
            <a:graphicFrameLocks noChangeAspect="1"/>
          </p:cNvGraphicFramePr>
          <p:nvPr/>
        </p:nvGraphicFramePr>
        <p:xfrm>
          <a:off x="931780" y="1581120"/>
          <a:ext cx="7293176" cy="1209600"/>
        </p:xfrm>
        <a:graphic>
          <a:graphicData uri="http://schemas.openxmlformats.org/presentationml/2006/ole">
            <p:oleObj spid="_x0000_s111618" name="Equation" r:id="rId3" imgW="2603500" imgH="431800" progId="Equation.DSMT4">
              <p:embed/>
            </p:oleObj>
          </a:graphicData>
        </a:graphic>
      </p:graphicFrame>
      <p:sp>
        <p:nvSpPr>
          <p:cNvPr id="4" name="Down Arrow 3"/>
          <p:cNvSpPr/>
          <p:nvPr/>
        </p:nvSpPr>
        <p:spPr>
          <a:xfrm>
            <a:off x="4302551" y="3075840"/>
            <a:ext cx="371505" cy="1252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/>
          <p:nvPr/>
        </p:nvCxnSpPr>
        <p:spPr>
          <a:xfrm>
            <a:off x="397424" y="5227200"/>
            <a:ext cx="84196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6634286" y="4542696"/>
          <a:ext cx="2000250" cy="533400"/>
        </p:xfrm>
        <a:graphic>
          <a:graphicData uri="http://schemas.openxmlformats.org/presentationml/2006/ole">
            <p:oleObj spid="_x0000_s111619" name="Equation" r:id="rId4" imgW="1333500" imgH="35560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97424" y="5230376"/>
            <a:ext cx="49591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2272" y="4947493"/>
            <a:ext cx="471948" cy="5689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</a:t>
            </a:r>
            <a:endParaRPr lang="en-IE" dirty="0"/>
          </a:p>
        </p:txBody>
      </p:sp>
      <p:sp>
        <p:nvSpPr>
          <p:cNvPr id="20" name="Rounded Rectangle 19"/>
          <p:cNvSpPr/>
          <p:nvPr/>
        </p:nvSpPr>
        <p:spPr>
          <a:xfrm>
            <a:off x="8693241" y="4939553"/>
            <a:ext cx="450759" cy="5752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</a:t>
            </a:r>
            <a:endParaRPr lang="en-IE" dirty="0"/>
          </a:p>
        </p:txBody>
      </p:sp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714178" y="5514846"/>
          <a:ext cx="2206115" cy="593954"/>
        </p:xfrm>
        <a:graphic>
          <a:graphicData uri="http://schemas.openxmlformats.org/presentationml/2006/ole">
            <p:oleObj spid="_x0000_s111620" name="Equation" r:id="rId5" imgW="1320800" imgH="355600" progId="Equation.DSMT4">
              <p:embed/>
            </p:oleObj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714178" y="4487799"/>
          <a:ext cx="2206115" cy="588297"/>
        </p:xfrm>
        <a:graphic>
          <a:graphicData uri="http://schemas.openxmlformats.org/presentationml/2006/ole">
            <p:oleObj spid="_x0000_s111621" name="Equation" r:id="rId6" imgW="1333500" imgH="355600" progId="Equation.DSMT4">
              <p:embed/>
            </p:oleObj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6575581" y="5514846"/>
          <a:ext cx="2058955" cy="554334"/>
        </p:xfrm>
        <a:graphic>
          <a:graphicData uri="http://schemas.openxmlformats.org/presentationml/2006/ole">
            <p:oleObj spid="_x0000_s111622" name="Equation" r:id="rId7" imgW="1320800" imgH="35560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44004" y="4547383"/>
            <a:ext cx="146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</a:rPr>
              <a:t>No spin flip</a:t>
            </a:r>
            <a:endParaRPr lang="en-IE" sz="2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>
            <a:off x="3032521" y="4717440"/>
            <a:ext cx="911483" cy="29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5404107" y="4747438"/>
            <a:ext cx="104971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1522" y="5514846"/>
            <a:ext cx="141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</a:rPr>
              <a:t>No spin flip</a:t>
            </a:r>
            <a:endParaRPr lang="en-IE" sz="20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>
            <a:endCxn id="30" idx="1"/>
          </p:cNvCxnSpPr>
          <p:nvPr/>
        </p:nvCxnSpPr>
        <p:spPr>
          <a:xfrm>
            <a:off x="3032521" y="5699512"/>
            <a:ext cx="959001" cy="1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3"/>
          </p:cNvCxnSpPr>
          <p:nvPr/>
        </p:nvCxnSpPr>
        <p:spPr>
          <a:xfrm flipV="1">
            <a:off x="5404107" y="5701100"/>
            <a:ext cx="1049719" cy="13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550682" y="1844675"/>
            <a:ext cx="863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43011" y="1844675"/>
            <a:ext cx="825439" cy="91440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68450" y="2396195"/>
            <a:ext cx="6007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779016" y="2105025"/>
            <a:ext cx="406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l-PL" sz="2400" dirty="0" smtClean="0"/>
              <a:t>D</a:t>
            </a:r>
            <a:endParaRPr lang="en-US" sz="2400" dirty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24444" y="2105026"/>
            <a:ext cx="535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pl-PL" sz="2400" dirty="0" smtClean="0"/>
              <a:t>P</a:t>
            </a:r>
            <a:endParaRPr lang="en-US" sz="24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12642" name="Equation" r:id="rId4" imgW="114300" imgH="165100" progId="Equation.DSMT4">
              <p:embed/>
            </p:oleObj>
          </a:graphicData>
        </a:graphic>
      </p:graphicFrame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49714" y="4103021"/>
            <a:ext cx="1549460" cy="1025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</a:rPr>
              <a:t>Number of</a:t>
            </a:r>
            <a:r>
              <a:rPr lang="en-US" sz="1400" b="1" dirty="0" smtClean="0">
                <a:latin typeface="Book Antiqua" pitchFamily="-111" charset="0"/>
              </a:rPr>
              <a:t>  the </a:t>
            </a:r>
            <a:r>
              <a:rPr lang="en-US" sz="1400" b="1" dirty="0" smtClean="0">
                <a:latin typeface="Book Antiqua" pitchFamily="-111" charset="0"/>
                <a:sym typeface="Mathematica1" pitchFamily="2" charset="2"/>
              </a:rPr>
              <a:t>β</a:t>
            </a:r>
            <a:r>
              <a:rPr lang="en-US" sz="1400" b="1" dirty="0" smtClean="0">
                <a:latin typeface="Book Antiqua" pitchFamily="-111" charset="0"/>
              </a:rPr>
              <a:t> </a:t>
            </a:r>
            <a:endParaRPr lang="pl-PL" sz="1400" b="1" dirty="0">
              <a:latin typeface="Book Antiqua" pitchFamily="-111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</a:rPr>
              <a:t>neutrinos with </a:t>
            </a:r>
            <a:endParaRPr lang="pl-PL" sz="1400" b="1" dirty="0">
              <a:latin typeface="Book Antiqua" pitchFamily="-111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</a:rPr>
              <a:t>energy E</a:t>
            </a:r>
            <a:r>
              <a:rPr lang="pl-PL" sz="1400" b="1" dirty="0">
                <a:latin typeface="Book Antiqua" pitchFamily="-111" charset="0"/>
              </a:rPr>
              <a:t>,</a:t>
            </a:r>
            <a:r>
              <a:rPr lang="en-US" sz="1400" b="1" dirty="0">
                <a:latin typeface="Book Antiqua" pitchFamily="-111" charset="0"/>
              </a:rPr>
              <a:t> which 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</a:rPr>
              <a:t>reach detector</a:t>
            </a:r>
            <a:endParaRPr lang="pl-PL" sz="1400" b="1" dirty="0">
              <a:latin typeface="Book Antiqua" pitchFamily="-111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</a:rPr>
              <a:t> in a unit time </a:t>
            </a:r>
          </a:p>
        </p:txBody>
      </p:sp>
      <p:graphicFrame>
        <p:nvGraphicFramePr>
          <p:cNvPr id="331780" name="Object 4"/>
          <p:cNvGraphicFramePr>
            <a:graphicFrameLocks noChangeAspect="1"/>
          </p:cNvGraphicFramePr>
          <p:nvPr/>
        </p:nvGraphicFramePr>
        <p:xfrm>
          <a:off x="0" y="3114922"/>
          <a:ext cx="8902089" cy="793255"/>
        </p:xfrm>
        <a:graphic>
          <a:graphicData uri="http://schemas.openxmlformats.org/presentationml/2006/ole">
            <p:oleObj spid="_x0000_s112643" name="Equation" r:id="rId5" imgW="2565400" imgH="228600" progId="Equation.DSMT4">
              <p:embed/>
            </p:oleObj>
          </a:graphicData>
        </a:graphic>
      </p:graphicFrame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884098" y="4103021"/>
            <a:ext cx="1023104" cy="788934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latin typeface="Book Antiqua" pitchFamily="-111" charset="0"/>
              </a:rPr>
              <a:t>Density of the</a:t>
            </a:r>
            <a:r>
              <a:rPr lang="en-US" sz="1400" b="1" dirty="0" smtClean="0">
                <a:latin typeface="Book Antiqua" pitchFamily="-111" charset="0"/>
              </a:rPr>
              <a:t> </a:t>
            </a:r>
            <a:r>
              <a:rPr lang="en-US" sz="1400" b="1" dirty="0" smtClean="0">
                <a:latin typeface="Book Antiqua" pitchFamily="-111" charset="0"/>
                <a:sym typeface="Mathematica1" pitchFamily="2" charset="2"/>
              </a:rPr>
              <a:t>α</a:t>
            </a:r>
            <a:r>
              <a:rPr lang="en-US" sz="1400" b="1" dirty="0" smtClean="0">
                <a:latin typeface="Book Antiqua" pitchFamily="-111" charset="0"/>
                <a:sym typeface="Mathematica1" pitchFamily="2" charset="2"/>
              </a:rPr>
              <a:t> </a:t>
            </a:r>
            <a:r>
              <a:rPr lang="en-US" sz="1400" b="1" dirty="0" smtClean="0">
                <a:latin typeface="Book Antiqua" pitchFamily="-111" charset="0"/>
              </a:rPr>
              <a:t>initial neutrinos</a:t>
            </a:r>
            <a:endParaRPr lang="en-US" sz="1400" b="1" dirty="0">
              <a:latin typeface="Book Antiqua" pitchFamily="-111" charset="0"/>
              <a:sym typeface="Mathematica1" pitchFamily="2" charset="2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127700" y="4103021"/>
            <a:ext cx="2204968" cy="615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</a:rPr>
              <a:t>Probability of</a:t>
            </a:r>
            <a:r>
              <a:rPr lang="pl-PL" sz="1400" b="1" dirty="0" smtClean="0">
                <a:latin typeface="Book Antiqua" pitchFamily="-111" charset="0"/>
              </a:rPr>
              <a:t> </a:t>
            </a:r>
            <a:r>
              <a:rPr lang="en-US" sz="1400" b="1" dirty="0" smtClean="0">
                <a:latin typeface="Book Antiqua" pitchFamily="-111" charset="0"/>
              </a:rPr>
              <a:t> </a:t>
            </a:r>
            <a:r>
              <a:rPr lang="en-US" sz="1400" b="1" dirty="0" smtClean="0">
                <a:latin typeface="Book Antiqua" pitchFamily="-111" charset="0"/>
              </a:rPr>
              <a:t>the</a:t>
            </a:r>
            <a:r>
              <a:rPr lang="en-US" sz="1400" b="1" dirty="0" smtClean="0">
                <a:latin typeface="Book Antiqua" pitchFamily="-111" charset="0"/>
                <a:sym typeface="Mathematica1" pitchFamily="2" charset="2"/>
              </a:rPr>
              <a:t>α</a:t>
            </a:r>
            <a:r>
              <a:rPr lang="en-US" sz="1400" b="1" dirty="0" smtClean="0">
                <a:latin typeface="Book Antiqua" pitchFamily="-111" charset="0"/>
                <a:sym typeface="Mathematica1" pitchFamily="2" charset="2"/>
              </a:rPr>
              <a:t> </a:t>
            </a:r>
            <a:r>
              <a:rPr lang="en-US" sz="1400" b="1" dirty="0">
                <a:latin typeface="Book Antiqua" pitchFamily="-111" charset="0"/>
                <a:sym typeface="Mathematica1" pitchFamily="2" charset="2"/>
              </a:rPr>
              <a:t>to </a:t>
            </a:r>
            <a:r>
              <a:rPr lang="en-US" sz="1400" b="1" dirty="0">
                <a:latin typeface="Book Antiqua" pitchFamily="-111" charset="0"/>
                <a:sym typeface="Mathematica1" pitchFamily="2" charset="2"/>
              </a:rPr>
              <a:t>β</a:t>
            </a:r>
            <a:r>
              <a:rPr lang="pl-PL" sz="1400" b="1" dirty="0">
                <a:latin typeface="Book Antiqua" pitchFamily="-111" charset="0"/>
                <a:sym typeface="Mathematica1" pitchFamily="2" charset="2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  <a:sym typeface="Mathematica1" pitchFamily="2" charset="2"/>
              </a:rPr>
              <a:t> </a:t>
            </a:r>
            <a:r>
              <a:rPr lang="en-US" sz="1400" b="1" dirty="0">
                <a:latin typeface="Book Antiqua" pitchFamily="-111" charset="0"/>
              </a:rPr>
              <a:t>neutrino </a:t>
            </a:r>
            <a:endParaRPr lang="en-US" sz="1400" b="1" dirty="0">
              <a:latin typeface="Book Antiqua" pitchFamily="-111" charset="0"/>
              <a:sym typeface="Mathematica1" pitchFamily="2" charset="2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Book Antiqua" pitchFamily="-111" charset="0"/>
                <a:sym typeface="Mathematica1" pitchFamily="2" charset="2"/>
              </a:rPr>
              <a:t> conversion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6535414" y="4103021"/>
            <a:ext cx="1243602" cy="615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18000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Book Antiqua" pitchFamily="-111" charset="0"/>
              </a:rPr>
              <a:t>Detection</a:t>
            </a:r>
            <a:r>
              <a:rPr lang="en-US" sz="1400" b="1" dirty="0" smtClean="0">
                <a:latin typeface="Book Antiqua" pitchFamily="-111" charset="0"/>
              </a:rPr>
              <a:t> cross </a:t>
            </a:r>
            <a:r>
              <a:rPr lang="en-US" sz="1400" b="1" dirty="0">
                <a:latin typeface="Book Antiqua" pitchFamily="-111" charset="0"/>
              </a:rPr>
              <a:t/>
            </a:r>
            <a:br>
              <a:rPr lang="en-US" sz="1400" b="1" dirty="0">
                <a:latin typeface="Book Antiqua" pitchFamily="-111" charset="0"/>
              </a:rPr>
            </a:br>
            <a:r>
              <a:rPr lang="en-US" sz="1400" b="1" dirty="0" smtClean="0">
                <a:latin typeface="Book Antiqua" pitchFamily="-111" charset="0"/>
              </a:rPr>
              <a:t>section of</a:t>
            </a:r>
            <a:r>
              <a:rPr lang="en-US" sz="1400" b="1" dirty="0" smtClean="0">
                <a:latin typeface="Book Antiqua" pitchFamily="-111" charset="0"/>
              </a:rPr>
              <a:t/>
            </a:r>
            <a:br>
              <a:rPr lang="en-US" sz="1400" b="1" dirty="0" smtClean="0">
                <a:latin typeface="Book Antiqua" pitchFamily="-111" charset="0"/>
              </a:rPr>
            </a:br>
            <a:r>
              <a:rPr lang="en-US" sz="1400" b="1" dirty="0" smtClean="0">
                <a:latin typeface="Book Antiqua" pitchFamily="-111" charset="0"/>
                <a:sym typeface="Mathematica1" pitchFamily="2" charset="2"/>
              </a:rPr>
              <a:t>β</a:t>
            </a:r>
            <a:r>
              <a:rPr lang="en-US" sz="1400" b="1" dirty="0" smtClean="0">
                <a:latin typeface="Book Antiqua" pitchFamily="-111" charset="0"/>
                <a:sym typeface="Mathematica1" pitchFamily="2" charset="2"/>
              </a:rPr>
              <a:t> neutrinos</a:t>
            </a:r>
            <a:endParaRPr lang="en-US" sz="1400" b="1" dirty="0">
              <a:latin typeface="Book Antiqua" pitchFamily="-111" charset="0"/>
              <a:sym typeface="Mathematica1" pitchFamily="2" charset="2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7920243" y="4064127"/>
            <a:ext cx="1093664" cy="1309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Book Antiqua" pitchFamily="-111" charset="0"/>
              </a:rPr>
              <a:t>Number </a:t>
            </a:r>
          </a:p>
          <a:p>
            <a:pPr algn="ctr"/>
            <a:r>
              <a:rPr lang="en-US" sz="1400" b="1" dirty="0">
                <a:latin typeface="Book Antiqua" pitchFamily="-111" charset="0"/>
              </a:rPr>
              <a:t>of active </a:t>
            </a:r>
          </a:p>
          <a:p>
            <a:pPr algn="ctr"/>
            <a:r>
              <a:rPr lang="en-US" sz="1400" b="1" dirty="0" smtClean="0">
                <a:latin typeface="Book Antiqua" pitchFamily="-111" charset="0"/>
              </a:rPr>
              <a:t>scattering</a:t>
            </a:r>
            <a:endParaRPr lang="en-US" sz="1400" b="1" dirty="0">
              <a:latin typeface="Book Antiqua" pitchFamily="-111" charset="0"/>
            </a:endParaRPr>
          </a:p>
          <a:p>
            <a:pPr algn="ctr"/>
            <a:r>
              <a:rPr lang="en-US" sz="1400" b="1" dirty="0">
                <a:latin typeface="Book Antiqua" pitchFamily="-111" charset="0"/>
              </a:rPr>
              <a:t> centre</a:t>
            </a:r>
            <a:r>
              <a:rPr lang="pl-PL" sz="1400" b="1" dirty="0">
                <a:latin typeface="Book Antiqua" pitchFamily="-111" charset="0"/>
              </a:rPr>
              <a:t>s</a:t>
            </a:r>
            <a:r>
              <a:rPr lang="en-US" sz="1400" b="1" dirty="0">
                <a:latin typeface="Book Antiqua" pitchFamily="-111" charset="0"/>
              </a:rPr>
              <a:t>  </a:t>
            </a:r>
          </a:p>
          <a:p>
            <a:pPr algn="ctr"/>
            <a:r>
              <a:rPr lang="en-US" sz="1400" b="1" dirty="0">
                <a:latin typeface="Book Antiqua" pitchFamily="-111" charset="0"/>
              </a:rPr>
              <a:t>in a detector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389" y="440640"/>
            <a:ext cx="831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 smtClean="0">
                <a:solidFill>
                  <a:srgbClr val="FFFF00"/>
                </a:solidFill>
                <a:latin typeface="Arial"/>
                <a:cs typeface="Arial"/>
              </a:rPr>
              <a:t>Oscillation rate </a:t>
            </a: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of neutrinos in a detector </a:t>
            </a:r>
            <a:r>
              <a:rPr lang="pl-PL" sz="2400" b="1" dirty="0" smtClean="0">
                <a:solidFill>
                  <a:srgbClr val="FFFF00"/>
                </a:solidFill>
                <a:latin typeface="Arial"/>
                <a:cs typeface="Arial"/>
              </a:rPr>
              <a:t>is </a:t>
            </a: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described by the factorized formula </a:t>
            </a: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8670" y="5918400"/>
            <a:ext cx="650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FFFF00"/>
                </a:solidFill>
                <a:effectLst/>
                <a:latin typeface="Arial"/>
                <a:cs typeface="Arial"/>
              </a:rPr>
              <a:t>Oscillation rate is the same for Dirac and Majorana neutrinos</a:t>
            </a:r>
            <a:endParaRPr lang="en-IE" sz="2400" b="1" dirty="0">
              <a:solidFill>
                <a:srgbClr val="FFFF00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29407" y="7516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215991" y="417879"/>
            <a:ext cx="8720029" cy="3693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2400" b="1" dirty="0" smtClean="0">
                <a:solidFill>
                  <a:srgbClr val="FFFF00"/>
                </a:solidFill>
              </a:rPr>
              <a:t>There are models which predict</a:t>
            </a:r>
          </a:p>
          <a:p>
            <a:pPr algn="ctr">
              <a:spcAft>
                <a:spcPts val="2400"/>
              </a:spcAft>
            </a:pPr>
            <a:r>
              <a:rPr lang="en-GB" sz="2400" b="1" dirty="0" smtClean="0">
                <a:solidFill>
                  <a:srgbClr val="FFFF00"/>
                </a:solidFill>
              </a:rPr>
              <a:t> Nonstandard neutrino Interaction (NI)</a:t>
            </a:r>
          </a:p>
          <a:p>
            <a:pPr algn="ctr">
              <a:spcAft>
                <a:spcPts val="2400"/>
              </a:spcAft>
            </a:pPr>
            <a:r>
              <a:rPr lang="en-GB" sz="2400" b="1" dirty="0" smtClean="0">
                <a:solidFill>
                  <a:srgbClr val="FFFF00"/>
                </a:solidFill>
              </a:rPr>
              <a:t> in the weak scale range, which can modify </a:t>
            </a:r>
          </a:p>
          <a:p>
            <a:pPr lvl="5">
              <a:spcAft>
                <a:spcPts val="2400"/>
              </a:spcAft>
              <a:buFont typeface="Wingdings" charset="2"/>
              <a:buChar char="v"/>
            </a:pPr>
            <a:r>
              <a:rPr lang="en-GB" sz="2400" b="1" dirty="0" smtClean="0">
                <a:solidFill>
                  <a:srgbClr val="FFFF00"/>
                </a:solidFill>
              </a:rPr>
              <a:t>neutrino production process, </a:t>
            </a:r>
          </a:p>
          <a:p>
            <a:pPr lvl="5">
              <a:spcAft>
                <a:spcPts val="1200"/>
              </a:spcAft>
              <a:buFont typeface="Wingdings" charset="2"/>
              <a:buChar char="v"/>
            </a:pPr>
            <a:r>
              <a:rPr lang="en-GB" sz="2400" b="1" dirty="0" smtClean="0">
                <a:solidFill>
                  <a:srgbClr val="FFFF00"/>
                </a:solidFill>
              </a:rPr>
              <a:t> oscillation inside matter, and</a:t>
            </a:r>
          </a:p>
          <a:p>
            <a:pPr lvl="5">
              <a:spcAft>
                <a:spcPts val="1200"/>
              </a:spcAft>
              <a:buFont typeface="Wingdings" charset="2"/>
              <a:buChar char="v"/>
            </a:pPr>
            <a:r>
              <a:rPr lang="en-GB" sz="2400" b="1" dirty="0" smtClean="0">
                <a:solidFill>
                  <a:srgbClr val="FFFF00"/>
                </a:solidFill>
              </a:rPr>
              <a:t> detection process 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14690" name="Equation" r:id="rId3" imgW="114300" imgH="165100" progId="Equation.DSMT4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78857" y="4881600"/>
            <a:ext cx="7955419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we should modify to describe future experiment with NI of neutrinos??</a:t>
            </a:r>
            <a:endParaRPr lang="en-GB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578" y="2540160"/>
            <a:ext cx="79657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E.g. do not worry about gauge symmetry, and take dimensional six operators -  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four</a:t>
            </a:r>
            <a:r>
              <a:rPr lang="en-GB" sz="2400" dirty="0" smtClean="0">
                <a:solidFill>
                  <a:srgbClr val="FFFF00"/>
                </a:solidFill>
              </a:rPr>
              <a:t>-fermions </a:t>
            </a:r>
            <a:r>
              <a:rPr lang="en-GB" sz="2400" dirty="0" smtClean="0">
                <a:solidFill>
                  <a:srgbClr val="FFFF00"/>
                </a:solidFill>
              </a:rPr>
              <a:t>effective</a:t>
            </a:r>
            <a:r>
              <a:rPr lang="en-GB" sz="2400" dirty="0" smtClean="0">
                <a:solidFill>
                  <a:srgbClr val="FFFF00"/>
                </a:solidFill>
              </a:rPr>
              <a:t> Hamiltonian</a:t>
            </a:r>
            <a:endParaRPr lang="en-GB" sz="2400" dirty="0">
              <a:solidFill>
                <a:srgbClr val="FFFF00"/>
              </a:solidFill>
            </a:endParaRPr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/>
        </p:nvGraphicFramePr>
        <p:xfrm>
          <a:off x="1145473" y="3740488"/>
          <a:ext cx="6907213" cy="1235075"/>
        </p:xfrm>
        <a:graphic>
          <a:graphicData uri="http://schemas.openxmlformats.org/presentationml/2006/ole">
            <p:oleObj spid="_x0000_s161794" name="Equation" r:id="rId3" imgW="3124200" imgH="5588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7424" y="423360"/>
            <a:ext cx="8613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Models 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which try to resolve problem of neutrino mass</a:t>
            </a:r>
            <a:b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e.g. see-saw</a:t>
            </a:r>
          </a:p>
          <a:p>
            <a:pPr>
              <a:buFont typeface="Wingdings" charset="2"/>
              <a:buChar char="v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Charged Higgs,</a:t>
            </a:r>
          </a:p>
          <a:p>
            <a:pPr>
              <a:buFont typeface="Wingdings" charset="2"/>
              <a:buChar char="v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Right handed currents,</a:t>
            </a:r>
          </a:p>
          <a:p>
            <a:pPr>
              <a:buFont typeface="Wingdings" charset="2"/>
              <a:buChar char="v"/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Supersymmetric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models.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424" y="4975563"/>
            <a:ext cx="84063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First suggestion that neutrino oscillation experiments are sensitive to three ingredients, the production process, the time evolution and the detection, which is impossible to separate  - in 1995   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2811" y="6283613"/>
            <a:ext cx="243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FF0000"/>
                </a:solidFill>
              </a:rPr>
              <a:t>Y. Grossman, Phys.Lett.B359,141(1995)</a:t>
            </a:r>
            <a:endParaRPr lang="en-IE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2621949" y="523220"/>
            <a:ext cx="6397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Neutrio masses are uknown- but are very small, experiments cannot obserwed neutrinos as mass eigenstates. But the mass basis          is well define. Such states are process independent.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1951" y="2746286"/>
            <a:ext cx="63978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Neutrinos are produced by charged current interaction. This process defines neutrino flavour. Such states are process dependent:</a:t>
            </a:r>
            <a:endParaRPr lang="en-IE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31795" y="849130"/>
            <a:ext cx="876926" cy="18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950348" y="1399690"/>
            <a:ext cx="820799" cy="457901"/>
          </a:xfrm>
          <a:prstGeom prst="curvedConnector3">
            <a:avLst>
              <a:gd name="adj1" fmla="val 46842"/>
            </a:avLst>
          </a:prstGeom>
          <a:ln w="635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62818" name="Equation" r:id="rId3" imgW="114300" imgH="165100" progId="Equation.DSMT4">
              <p:embed/>
            </p:oleObj>
          </a:graphicData>
        </a:graphic>
      </p:graphicFrame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180970" y="225088"/>
          <a:ext cx="482696" cy="683820"/>
        </p:xfrm>
        <a:graphic>
          <a:graphicData uri="http://schemas.openxmlformats.org/presentationml/2006/ole">
            <p:oleObj spid="_x0000_s162819" name="Equation" r:id="rId4" imgW="152400" imgH="215900" progId="Equation.DSMT4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19667" y="849130"/>
            <a:ext cx="812128" cy="18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33727" y="791394"/>
            <a:ext cx="527020" cy="4908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9667" y="3060249"/>
            <a:ext cx="812128" cy="286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180970" y="2434933"/>
          <a:ext cx="482600" cy="684213"/>
        </p:xfrm>
        <a:graphic>
          <a:graphicData uri="http://schemas.openxmlformats.org/presentationml/2006/ole">
            <p:oleObj spid="_x0000_s162820" name="Equation" r:id="rId5" imgW="152400" imgH="215900" progId="Equation.DSMT4">
              <p:embed/>
            </p:oleObj>
          </a:graphicData>
        </a:graphic>
      </p:graphicFrame>
      <p:graphicFrame>
        <p:nvGraphicFramePr>
          <p:cNvPr id="410630" name="Object 6"/>
          <p:cNvGraphicFramePr>
            <a:graphicFrameLocks noChangeAspect="1"/>
          </p:cNvGraphicFramePr>
          <p:nvPr/>
        </p:nvGraphicFramePr>
        <p:xfrm>
          <a:off x="1731472" y="288364"/>
          <a:ext cx="420575" cy="560766"/>
        </p:xfrm>
        <a:graphic>
          <a:graphicData uri="http://schemas.openxmlformats.org/presentationml/2006/ole">
            <p:oleObj spid="_x0000_s162821" name="Equation" r:id="rId6" imgW="152400" imgH="203200" progId="Equation.DSMT4">
              <p:embed/>
            </p:oleObj>
          </a:graphicData>
        </a:graphic>
      </p:graphicFrame>
      <p:cxnSp>
        <p:nvCxnSpPr>
          <p:cNvPr id="37" name="Curved Connector 36"/>
          <p:cNvCxnSpPr/>
          <p:nvPr/>
        </p:nvCxnSpPr>
        <p:spPr>
          <a:xfrm rot="16200000" flipV="1">
            <a:off x="803070" y="3675179"/>
            <a:ext cx="1115358" cy="457901"/>
          </a:xfrm>
          <a:prstGeom prst="curvedConnector3">
            <a:avLst>
              <a:gd name="adj1" fmla="val 50000"/>
            </a:avLst>
          </a:prstGeom>
          <a:ln w="635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131800" y="3060249"/>
            <a:ext cx="1020247" cy="286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89698" y="1560991"/>
            <a:ext cx="84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CC</a:t>
            </a:r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1589698" y="3898069"/>
            <a:ext cx="69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CC</a:t>
            </a:r>
            <a:endParaRPr lang="en-IE" dirty="0"/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6553201" y="1282205"/>
          <a:ext cx="513692" cy="394195"/>
        </p:xfrm>
        <a:graphic>
          <a:graphicData uri="http://schemas.openxmlformats.org/presentationml/2006/ole">
            <p:oleObj spid="_x0000_s162822" name="Equation" r:id="rId7" imgW="254000" imgH="24130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319667" y="5270400"/>
            <a:ext cx="812128" cy="449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131795" y="5270400"/>
            <a:ext cx="1020252" cy="449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5400000" flipH="1" flipV="1">
            <a:off x="228931" y="5810418"/>
            <a:ext cx="993599" cy="812127"/>
          </a:xfrm>
          <a:prstGeom prst="curvedConnector3">
            <a:avLst>
              <a:gd name="adj1" fmla="val 50000"/>
            </a:avLst>
          </a:prstGeom>
          <a:ln w="635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902851" y="5439028"/>
            <a:ext cx="554528" cy="4653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rgbClr val="000000"/>
                </a:solidFill>
              </a:rPr>
              <a:t>D</a:t>
            </a:r>
            <a:endParaRPr lang="en-IE" sz="2000" dirty="0">
              <a:solidFill>
                <a:srgbClr val="000000"/>
              </a:solidFill>
            </a:endParaRPr>
          </a:p>
        </p:txBody>
      </p:sp>
      <p:graphicFrame>
        <p:nvGraphicFramePr>
          <p:cNvPr id="410635" name="Object 11"/>
          <p:cNvGraphicFramePr>
            <a:graphicFrameLocks noChangeAspect="1"/>
          </p:cNvGraphicFramePr>
          <p:nvPr/>
        </p:nvGraphicFramePr>
        <p:xfrm>
          <a:off x="4187892" y="4059369"/>
          <a:ext cx="2500877" cy="804880"/>
        </p:xfrm>
        <a:graphic>
          <a:graphicData uri="http://schemas.openxmlformats.org/presentationml/2006/ole">
            <p:oleObj spid="_x0000_s162823" name="Equation" r:id="rId8" imgW="1104900" imgH="355600" progId="Equation.DSMT4">
              <p:embed/>
            </p:oleObj>
          </a:graphicData>
        </a:graphic>
      </p:graphicFrame>
      <p:graphicFrame>
        <p:nvGraphicFramePr>
          <p:cNvPr id="410636" name="Object 12"/>
          <p:cNvGraphicFramePr>
            <a:graphicFrameLocks noChangeAspect="1"/>
          </p:cNvGraphicFramePr>
          <p:nvPr/>
        </p:nvGraphicFramePr>
        <p:xfrm>
          <a:off x="1589698" y="2373136"/>
          <a:ext cx="542458" cy="687113"/>
        </p:xfrm>
        <a:graphic>
          <a:graphicData uri="http://schemas.openxmlformats.org/presentationml/2006/ole">
            <p:oleObj spid="_x0000_s162824" name="Equation" r:id="rId9" imgW="190500" imgH="241300" progId="Equation.DSMT4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621951" y="5073349"/>
            <a:ext cx="639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Detection process measures different state – the detection flavour neutrino states:</a:t>
            </a:r>
            <a:endParaRPr lang="en-IE" sz="2400" dirty="0"/>
          </a:p>
        </p:txBody>
      </p:sp>
      <p:graphicFrame>
        <p:nvGraphicFramePr>
          <p:cNvPr id="410637" name="Object 13"/>
          <p:cNvGraphicFramePr>
            <a:graphicFrameLocks noChangeAspect="1"/>
          </p:cNvGraphicFramePr>
          <p:nvPr/>
        </p:nvGraphicFramePr>
        <p:xfrm>
          <a:off x="4187892" y="5957280"/>
          <a:ext cx="2542367" cy="808935"/>
        </p:xfrm>
        <a:graphic>
          <a:graphicData uri="http://schemas.openxmlformats.org/presentationml/2006/ole">
            <p:oleObj spid="_x0000_s162825" name="Equation" r:id="rId10" imgW="1117600" imgH="355600" progId="Equation.DSMT4">
              <p:embed/>
            </p:oleObj>
          </a:graphicData>
        </a:graphic>
      </p:graphicFrame>
      <p:graphicFrame>
        <p:nvGraphicFramePr>
          <p:cNvPr id="410639" name="Object 15"/>
          <p:cNvGraphicFramePr>
            <a:graphicFrameLocks noChangeAspect="1"/>
          </p:cNvGraphicFramePr>
          <p:nvPr/>
        </p:nvGraphicFramePr>
        <p:xfrm>
          <a:off x="145631" y="4639680"/>
          <a:ext cx="518036" cy="647545"/>
        </p:xfrm>
        <a:graphic>
          <a:graphicData uri="http://schemas.openxmlformats.org/presentationml/2006/ole">
            <p:oleObj spid="_x0000_s162826" name="Equation" r:id="rId11" imgW="203200" imgH="254000" progId="Equation.DSMT4">
              <p:embed/>
            </p:oleObj>
          </a:graphicData>
        </a:graphic>
      </p:graphicFrame>
      <p:graphicFrame>
        <p:nvGraphicFramePr>
          <p:cNvPr id="410640" name="Object 16"/>
          <p:cNvGraphicFramePr>
            <a:graphicFrameLocks noChangeAspect="1"/>
          </p:cNvGraphicFramePr>
          <p:nvPr/>
        </p:nvGraphicFramePr>
        <p:xfrm>
          <a:off x="1588561" y="4751494"/>
          <a:ext cx="420160" cy="687535"/>
        </p:xfrm>
        <a:graphic>
          <a:graphicData uri="http://schemas.openxmlformats.org/presentationml/2006/ole">
            <p:oleObj spid="_x0000_s162827" name="Equation" r:id="rId12" imgW="139700" imgH="22860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3401" y="6248400"/>
            <a:ext cx="82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CC</a:t>
            </a:r>
            <a:endParaRPr lang="en-IE" dirty="0"/>
          </a:p>
        </p:txBody>
      </p:sp>
      <p:sp>
        <p:nvSpPr>
          <p:cNvPr id="32" name="Oval 31"/>
          <p:cNvSpPr/>
          <p:nvPr/>
        </p:nvSpPr>
        <p:spPr>
          <a:xfrm>
            <a:off x="902850" y="3128918"/>
            <a:ext cx="554528" cy="4350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50" name="Object 2"/>
          <p:cNvGraphicFramePr>
            <a:graphicFrameLocks noChangeAspect="1"/>
          </p:cNvGraphicFramePr>
          <p:nvPr/>
        </p:nvGraphicFramePr>
        <p:xfrm>
          <a:off x="4582265" y="259200"/>
          <a:ext cx="4373760" cy="881280"/>
        </p:xfrm>
        <a:graphic>
          <a:graphicData uri="http://schemas.openxmlformats.org/presentationml/2006/ole">
            <p:oleObj spid="_x0000_s163842" name="Equation" r:id="rId3" imgW="1701800" imgH="342900" progId="Equation.DSMT4">
              <p:embed/>
            </p:oleObj>
          </a:graphicData>
        </a:graphic>
      </p:graphicFrame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4582265" y="1276908"/>
          <a:ext cx="4373760" cy="896216"/>
        </p:xfrm>
        <a:graphic>
          <a:graphicData uri="http://schemas.openxmlformats.org/presentationml/2006/ole">
            <p:oleObj spid="_x0000_s163843" name="Equation" r:id="rId4" imgW="1727200" imgH="3429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749" y="259200"/>
            <a:ext cx="4259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Production and detection </a:t>
            </a:r>
            <a:r>
              <a:rPr lang="en-IE" sz="2400" dirty="0" smtClean="0">
                <a:solidFill>
                  <a:srgbClr val="FF0000"/>
                </a:solidFill>
              </a:rPr>
              <a:t>flavour mixing matrices </a:t>
            </a:r>
            <a:r>
              <a:rPr lang="en-IE" sz="2400" dirty="0" smtClean="0"/>
              <a:t>are constucted from production and detection interaction Hamiltonians  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3416" y="2538603"/>
            <a:ext cx="778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</a:rPr>
              <a:t>The probability of finding neutrinos in a         states in the original          beam at the time t is given by</a:t>
            </a:r>
            <a:endParaRPr lang="en-I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1752600" y="2937600"/>
          <a:ext cx="525463" cy="432663"/>
        </p:xfrm>
        <a:graphic>
          <a:graphicData uri="http://schemas.openxmlformats.org/presentationml/2006/ole">
            <p:oleObj spid="_x0000_s163844" name="Equation" r:id="rId5" imgW="304800" imgH="279400" progId="Equation.DSMT4">
              <p:embed/>
            </p:oleObj>
          </a:graphicData>
        </a:graphic>
      </p:graphicFrame>
      <p:graphicFrame>
        <p:nvGraphicFramePr>
          <p:cNvPr id="411655" name="Object 7"/>
          <p:cNvGraphicFramePr>
            <a:graphicFrameLocks noChangeAspect="1"/>
          </p:cNvGraphicFramePr>
          <p:nvPr/>
        </p:nvGraphicFramePr>
        <p:xfrm>
          <a:off x="1458298" y="3519540"/>
          <a:ext cx="4605500" cy="1019250"/>
        </p:xfrm>
        <a:graphic>
          <a:graphicData uri="http://schemas.openxmlformats.org/presentationml/2006/ole">
            <p:oleObj spid="_x0000_s163845" name="Equation" r:id="rId6" imgW="1549400" imgH="3429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3750" y="4872960"/>
            <a:ext cx="489868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400" dirty="0" smtClean="0"/>
              <a:t>Two kinds of such approaches </a:t>
            </a:r>
          </a:p>
          <a:p>
            <a:pPr algn="r"/>
            <a:r>
              <a:rPr lang="en-IE" sz="2400" dirty="0" smtClean="0"/>
              <a:t>using the necessary language</a:t>
            </a:r>
          </a:p>
          <a:p>
            <a:pPr algn="r">
              <a:spcAft>
                <a:spcPts val="1800"/>
              </a:spcAft>
            </a:pPr>
            <a:r>
              <a:rPr lang="en-IE" sz="2400" dirty="0" smtClean="0"/>
              <a:t>of wave packets</a:t>
            </a:r>
          </a:p>
          <a:p>
            <a:pPr algn="r">
              <a:spcAft>
                <a:spcPts val="1800"/>
              </a:spcAft>
            </a:pPr>
            <a:r>
              <a:rPr lang="en-IE" sz="2400" dirty="0" smtClean="0"/>
              <a:t>are possible to find in the literature</a:t>
            </a:r>
            <a:endParaRPr lang="en-IE" sz="2400" dirty="0"/>
          </a:p>
        </p:txBody>
      </p:sp>
      <p:sp>
        <p:nvSpPr>
          <p:cNvPr id="14" name="Rectangle 13"/>
          <p:cNvSpPr/>
          <p:nvPr/>
        </p:nvSpPr>
        <p:spPr>
          <a:xfrm>
            <a:off x="5296112" y="5719680"/>
            <a:ext cx="3320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 smtClean="0">
                <a:solidFill>
                  <a:srgbClr val="FF0000"/>
                </a:solidFill>
              </a:rPr>
              <a:t>Kayser(81),Giunti,Kim,Lee(91),Rich(93)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6112" y="6238081"/>
            <a:ext cx="3101637" cy="52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 smtClean="0">
                <a:solidFill>
                  <a:srgbClr val="FF0000"/>
                </a:solidFill>
              </a:rPr>
              <a:t>Grimus and Stckinger(96), MZ(98) Cardall(00), Giunti(02), Beuthe(03)</a:t>
            </a:r>
          </a:p>
          <a:p>
            <a:pPr>
              <a:spcBef>
                <a:spcPct val="50000"/>
              </a:spcBef>
            </a:pP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411658" name="Object 10"/>
          <p:cNvGraphicFramePr>
            <a:graphicFrameLocks noChangeAspect="1"/>
          </p:cNvGraphicFramePr>
          <p:nvPr/>
        </p:nvGraphicFramePr>
        <p:xfrm>
          <a:off x="5638800" y="2538603"/>
          <a:ext cx="581755" cy="503660"/>
        </p:xfrm>
        <a:graphic>
          <a:graphicData uri="http://schemas.openxmlformats.org/presentationml/2006/ole">
            <p:oleObj spid="_x0000_s163846" name="Equation" r:id="rId7" imgW="304800" imgH="279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468313" y="2133600"/>
            <a:ext cx="914400" cy="863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5838" y="6453188"/>
            <a:ext cx="431801" cy="365125"/>
          </a:xfrm>
        </p:spPr>
        <p:txBody>
          <a:bodyPr/>
          <a:lstStyle/>
          <a:p>
            <a:fld id="{AA3AFC87-90A6-6C44-BCA0-63AE328D991E}" type="slidenum">
              <a:rPr lang="pl-PL"/>
              <a:pPr/>
              <a:t>49</a:t>
            </a:fld>
            <a:endParaRPr lang="pl-PL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68313" y="2133600"/>
            <a:ext cx="914400" cy="863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468313" y="1916113"/>
            <a:ext cx="6477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1403350" y="1916113"/>
            <a:ext cx="5048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908175" y="19161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1403350" y="2708275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116013" y="19161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91369" y="218995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baseline="0" dirty="0"/>
              <a:t>P</a:t>
            </a:r>
            <a:endParaRPr lang="en-US" b="1" baseline="0" dirty="0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7308056" y="3244850"/>
            <a:ext cx="504032" cy="2198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8316118" y="3244850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8890793" y="3244850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8316913" y="4110037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 flipV="1">
            <a:off x="7813675" y="3248818"/>
            <a:ext cx="10771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7308850" y="3464718"/>
            <a:ext cx="1008063" cy="9366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7813675" y="3563699"/>
            <a:ext cx="360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baseline="0" dirty="0"/>
              <a:t>D</a:t>
            </a:r>
            <a:endParaRPr lang="en-US" b="1" baseline="0" dirty="0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1476376" y="2349500"/>
            <a:ext cx="6335712" cy="15835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1404143" y="2278062"/>
            <a:ext cx="144463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7669213" y="3860800"/>
            <a:ext cx="144462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2526071" y="2779712"/>
            <a:ext cx="576262" cy="1444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632926" y="3536950"/>
            <a:ext cx="576262" cy="14366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9738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4253" y="2924175"/>
            <a:ext cx="1247775" cy="5365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43" name="Object 4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64866" name="Równanie" r:id="rId5" imgW="914400" imgH="215640" progId="Equation.3">
              <p:embed/>
            </p:oleObj>
          </a:graphicData>
        </a:graphic>
      </p:graphicFrame>
      <p:sp>
        <p:nvSpPr>
          <p:cNvPr id="46" name="Rectangular Callout 45"/>
          <p:cNvSpPr/>
          <p:nvPr/>
        </p:nvSpPr>
        <p:spPr>
          <a:xfrm>
            <a:off x="4724979" y="381000"/>
            <a:ext cx="4312660" cy="2327275"/>
          </a:xfrm>
          <a:prstGeom prst="wedgeRectCallout">
            <a:avLst>
              <a:gd name="adj1" fmla="val -75598"/>
              <a:gd name="adj2" fmla="val 56865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solidFill>
                  <a:schemeClr val="accent1">
                    <a:lumMod val="75000"/>
                  </a:schemeClr>
                </a:solidFill>
              </a:rPr>
              <a:t>Between two different points from production up to detection place, neutrinos prapagate virtually, they are not on the mass shell</a:t>
            </a:r>
            <a:endParaRPr lang="en-I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97358"/>
            <a:ext cx="4578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1) </a:t>
            </a:r>
            <a:r>
              <a:rPr lang="en-GB" sz="2800" dirty="0" smtClean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First approach, full QFT</a:t>
            </a:r>
            <a:endParaRPr lang="en-GB" sz="2800" dirty="0">
              <a:solidFill>
                <a:srgbClr val="FFFF00"/>
              </a:solidFill>
              <a:effectLst>
                <a:glow rad="63500">
                  <a:schemeClr val="accent2">
                    <a:alpha val="75000"/>
                  </a:schemeClr>
                </a:glow>
              </a:effectLst>
            </a:endParaRPr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4873462"/>
            <a:ext cx="8496300" cy="1079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64867" name="Equation" r:id="rId7" imgW="114300" imgH="165100" progId="Equation.DSMT4">
              <p:embed/>
            </p:oleObj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585787" y="2586830"/>
          <a:ext cx="771525" cy="385763"/>
        </p:xfrm>
        <a:graphic>
          <a:graphicData uri="http://schemas.openxmlformats.org/presentationml/2006/ole">
            <p:oleObj spid="_x0000_s164868" name="Equation" r:id="rId8" imgW="406400" imgH="203200" progId="Equation.DSMT4">
              <p:embed/>
            </p:oleObj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/>
        </p:nvGraphicFramePr>
        <p:xfrm>
          <a:off x="7379399" y="4001774"/>
          <a:ext cx="865377" cy="395601"/>
        </p:xfrm>
        <a:graphic>
          <a:graphicData uri="http://schemas.openxmlformats.org/presentationml/2006/ole">
            <p:oleObj spid="_x0000_s164869" name="Equation" r:id="rId9" imgW="444500" imgH="203200" progId="Equation.DSMT4">
              <p:embed/>
            </p:oleObj>
          </a:graphicData>
        </a:graphic>
      </p:graphicFrame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086208" y="959040"/>
            <a:ext cx="20161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baseline="0" dirty="0">
                <a:solidFill>
                  <a:srgbClr val="FF0000"/>
                </a:solidFill>
              </a:rPr>
              <a:t>Grimus,Stockinger(96)</a:t>
            </a:r>
          </a:p>
          <a:p>
            <a:pPr>
              <a:spcBef>
                <a:spcPct val="50000"/>
              </a:spcBef>
            </a:pPr>
            <a:r>
              <a:rPr lang="pl-PL" sz="1400" baseline="0" dirty="0">
                <a:solidFill>
                  <a:srgbClr val="FF0000"/>
                </a:solidFill>
              </a:rPr>
              <a:t>Giunti(03),Beuthe(03)</a:t>
            </a:r>
            <a:endParaRPr lang="en-US" sz="1400" baseline="0" dirty="0">
              <a:solidFill>
                <a:srgbClr val="FF0000"/>
              </a:solidFill>
            </a:endParaRPr>
          </a:p>
        </p:txBody>
      </p:sp>
      <p:pic>
        <p:nvPicPr>
          <p:cNvPr id="53" name="Picture 5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50" y="3361531"/>
            <a:ext cx="2160588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54" name="Picture 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4110037"/>
            <a:ext cx="2087562" cy="5286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107950" y="6172200"/>
            <a:ext cx="892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OK  -  if Hamiltonian describing production and detection includes NI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1B26E-720A-D845-81FA-B18DC35EC5BF}" type="slidenum">
              <a:rPr lang="en-IE"/>
              <a:pPr>
                <a:defRPr/>
              </a:pPr>
              <a:t>5</a:t>
            </a:fld>
            <a:endParaRPr lang="en-IE"/>
          </a:p>
        </p:txBody>
      </p:sp>
      <p:sp>
        <p:nvSpPr>
          <p:cNvPr id="30723" name="Rectangle 21"/>
          <p:cNvSpPr>
            <a:spLocks noChangeArrowheads="1"/>
          </p:cNvSpPr>
          <p:nvPr/>
        </p:nvSpPr>
        <p:spPr bwMode="auto">
          <a:xfrm>
            <a:off x="0" y="1524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rgbClr val="CCCC00"/>
                </a:solidFill>
                <a:latin typeface="Arial" pitchFamily="-110" charset="0"/>
              </a:rPr>
              <a:t>1)</a:t>
            </a:r>
            <a:r>
              <a:rPr lang="pl-PL" sz="3200" b="1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INTRODUCTION – </a:t>
            </a:r>
            <a:r>
              <a:rPr lang="pl-PL" sz="320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What is behind us?</a:t>
            </a: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CCCC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30724" name="Rectangle 22"/>
          <p:cNvSpPr>
            <a:spLocks noChangeArrowheads="1"/>
          </p:cNvSpPr>
          <p:nvPr/>
        </p:nvSpPr>
        <p:spPr bwMode="auto">
          <a:xfrm>
            <a:off x="228600" y="7620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IE">
                <a:solidFill>
                  <a:srgbClr val="FF00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Neurinos always give a new and unexpected informations about elementary interactions</a:t>
            </a:r>
          </a:p>
        </p:txBody>
      </p:sp>
      <p:sp>
        <p:nvSpPr>
          <p:cNvPr id="30725" name="Rectangle 23"/>
          <p:cNvSpPr>
            <a:spLocks noChangeArrowheads="1"/>
          </p:cNvSpPr>
          <p:nvPr/>
        </p:nvSpPr>
        <p:spPr bwMode="auto">
          <a:xfrm>
            <a:off x="228600" y="5334000"/>
            <a:ext cx="8458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buFontTx/>
              <a:buBlip>
                <a:blip r:embed="rId3"/>
              </a:buBlip>
            </a:pPr>
            <a:r>
              <a:rPr lang="en-GB" altLang="ja-JP" dirty="0">
                <a:solidFill>
                  <a:srgbClr val="99FF33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Lee &amp; Yang (1956), Wu (1957) - P and C symmetries are</a:t>
            </a:r>
            <a:br>
              <a:rPr lang="en-GB" altLang="ja-JP" dirty="0">
                <a:solidFill>
                  <a:srgbClr val="99FF33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rgbClr val="99FF33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broken in Nature,</a:t>
            </a:r>
            <a:r>
              <a:rPr lang="en-GB" altLang="ja-JP" sz="2000" dirty="0">
                <a:solidFill>
                  <a:srgbClr val="FFFF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</a:t>
            </a:r>
          </a:p>
        </p:txBody>
      </p:sp>
      <p:sp>
        <p:nvSpPr>
          <p:cNvPr id="30726" name="TextBox 9"/>
          <p:cNvSpPr txBox="1">
            <a:spLocks noChangeAspect="1" noChangeArrowheads="1"/>
          </p:cNvSpPr>
          <p:nvPr/>
        </p:nvSpPr>
        <p:spPr bwMode="auto">
          <a:xfrm>
            <a:off x="139700" y="1814513"/>
            <a:ext cx="8697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800" rIns="0" bIns="46800" anchorCtr="1">
            <a:prstTxWarp prst="textNoShape">
              <a:avLst/>
            </a:prstTxWarp>
          </a:bodyPr>
          <a:lstStyle/>
          <a:p>
            <a:pPr>
              <a:spcAft>
                <a:spcPts val="4800"/>
              </a:spcAft>
              <a:buFontTx/>
              <a:buBlip>
                <a:blip r:embed="rId3"/>
              </a:buBlip>
            </a:pPr>
            <a:r>
              <a:rPr lang="en-GB" altLang="ja-JP" dirty="0">
                <a:solidFill>
                  <a:srgbClr val="FFFF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In 1930, Pauli, remedy for the energy crisis observed in the</a:t>
            </a:r>
            <a:br>
              <a:rPr lang="en-GB" altLang="ja-JP" dirty="0">
                <a:solidFill>
                  <a:srgbClr val="FFFF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rgbClr val="FFFF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beta decay,</a:t>
            </a:r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228600" y="2895600"/>
            <a:ext cx="845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  <a:defRPr/>
            </a:pPr>
            <a:r>
              <a:rPr lang="en-GB" altLang="ja-JP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In 1934, Fermi, neutrinos were used to construct the first</a:t>
            </a:r>
            <a:br>
              <a:rPr lang="en-GB" altLang="ja-JP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theory of week interaction – Fermi theory for beta decay,</a:t>
            </a:r>
            <a:endParaRPr lang="en-IE" dirty="0"/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533400" y="4419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228600" y="3937000"/>
            <a:ext cx="8458200" cy="1101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Blip>
                <a:blip r:embed="rId4"/>
              </a:buBlip>
              <a:defRPr/>
            </a:pPr>
            <a:r>
              <a:rPr lang="en-GB" altLang="ja-JP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GB" altLang="ja-JP" kern="1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Majorana in 1937, particles  which are the same are their </a:t>
            </a:r>
          </a:p>
          <a:p>
            <a:pPr>
              <a:lnSpc>
                <a:spcPct val="140000"/>
              </a:lnSpc>
              <a:defRPr/>
            </a:pPr>
            <a:r>
              <a:rPr lang="en-GB" altLang="ja-JP" kern="1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antiparticles can exist – Majorana particles,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11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5624-440E-5047-AC45-5CD03EB15BAF}" type="slidenum">
              <a:rPr lang="pl-PL"/>
              <a:pPr/>
              <a:t>50</a:t>
            </a:fld>
            <a:endParaRPr lang="pl-PL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0" y="103680"/>
            <a:ext cx="9144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aseline="0" dirty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2) </a:t>
            </a:r>
            <a:r>
              <a:rPr lang="en-US" sz="3200" baseline="0" dirty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Between P and D neutrinos are physical, but initial </a:t>
            </a:r>
            <a:r>
              <a:rPr lang="en-US" sz="3200" baseline="0" dirty="0" smtClean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and</a:t>
            </a:r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 </a:t>
            </a:r>
            <a:r>
              <a:rPr lang="en-US" sz="3200" baseline="0" dirty="0" smtClean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final </a:t>
            </a:r>
            <a:r>
              <a:rPr lang="en-US" sz="3200" baseline="0" dirty="0">
                <a:solidFill>
                  <a:srgbClr val="FFFF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</a:rPr>
              <a:t>states  are constructed using full QFT. 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0" y="184896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baseline="0" dirty="0"/>
              <a:t>  </a:t>
            </a:r>
            <a:r>
              <a:rPr lang="en-US" sz="2400" baseline="0" dirty="0"/>
              <a:t>Having the interaction</a:t>
            </a:r>
            <a:r>
              <a:rPr lang="en-US" sz="2400" baseline="0" dirty="0" smtClean="0"/>
              <a:t> </a:t>
            </a:r>
            <a:r>
              <a:rPr lang="en-US" sz="2400" dirty="0" smtClean="0"/>
              <a:t>L</a:t>
            </a:r>
            <a:r>
              <a:rPr lang="en-US" sz="2400" baseline="0" dirty="0" smtClean="0"/>
              <a:t>agrangian, </a:t>
            </a:r>
            <a:r>
              <a:rPr lang="en-US" sz="2400" baseline="0" dirty="0"/>
              <a:t>we construct the S matrix</a:t>
            </a:r>
            <a:r>
              <a:rPr lang="pl-PL" sz="2400" baseline="0" dirty="0"/>
              <a:t>:</a:t>
            </a:r>
            <a:endParaRPr lang="en-US" sz="2400" baseline="0" dirty="0"/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41" y="2533225"/>
            <a:ext cx="2374900" cy="674688"/>
          </a:xfrm>
          <a:prstGeom prst="rect">
            <a:avLst/>
          </a:prstGeom>
          <a:solidFill>
            <a:srgbClr val="ADE4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alpha val="75000"/>
              </a:schemeClr>
            </a:glow>
          </a:effec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613" y="3095280"/>
            <a:ext cx="4897438" cy="742950"/>
          </a:xfrm>
          <a:prstGeom prst="rect">
            <a:avLst/>
          </a:prstGeom>
          <a:solidFill>
            <a:srgbClr val="ADE4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alpha val="75000"/>
              </a:schemeClr>
            </a:glow>
          </a:effectLst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065618" y="2464169"/>
            <a:ext cx="2249582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baseline="0" dirty="0">
                <a:solidFill>
                  <a:schemeClr val="bg2">
                    <a:lumMod val="75000"/>
                  </a:schemeClr>
                </a:solidFill>
              </a:rPr>
              <a:t>In the first order</a:t>
            </a:r>
            <a:endParaRPr lang="en-US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5788572" y="2870569"/>
            <a:ext cx="0" cy="5462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8359" y="4328795"/>
            <a:ext cx="5184775" cy="647700"/>
          </a:xfrm>
          <a:prstGeom prst="rect">
            <a:avLst/>
          </a:prstGeom>
          <a:solidFill>
            <a:srgbClr val="ADE4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alpha val="75000"/>
              </a:schemeClr>
            </a:glow>
          </a:effectLst>
        </p:spPr>
      </p:pic>
      <p:pic>
        <p:nvPicPr>
          <p:cNvPr id="15" name="Picture 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2" y="4209705"/>
            <a:ext cx="2160588" cy="571500"/>
          </a:xfrm>
          <a:prstGeom prst="rect">
            <a:avLst/>
          </a:prstGeom>
          <a:solidFill>
            <a:srgbClr val="ADE4FD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101600">
              <a:schemeClr val="accent4">
                <a:alpha val="75000"/>
              </a:schemeClr>
            </a:glow>
          </a:effec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0955" y="5149440"/>
            <a:ext cx="8951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</a:t>
            </a:r>
            <a:r>
              <a:rPr lang="en-US" sz="2400" baseline="0" dirty="0" smtClean="0"/>
              <a:t>o </a:t>
            </a:r>
            <a:r>
              <a:rPr lang="en-US" sz="2400" baseline="0" dirty="0"/>
              <a:t>get neutrino state</a:t>
            </a:r>
            <a:r>
              <a:rPr lang="pl-PL" sz="2400" baseline="0" dirty="0"/>
              <a:t>,</a:t>
            </a:r>
            <a:r>
              <a:rPr lang="en-US" sz="2400" baseline="0" dirty="0"/>
              <a:t> we have projected out all other degree of freedom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412" y="3637440"/>
            <a:ext cx="300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 for the process</a:t>
            </a:r>
            <a:endParaRPr lang="en-GB" sz="2400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412" y="5816600"/>
            <a:ext cx="7991475" cy="863600"/>
          </a:xfrm>
          <a:prstGeom prst="rect">
            <a:avLst/>
          </a:prstGeom>
          <a:solidFill>
            <a:srgbClr val="ADE4F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alpha val="75000"/>
              </a:schemeClr>
            </a:glow>
          </a:effectLst>
        </p:spPr>
      </p:pic>
      <p:sp>
        <p:nvSpPr>
          <p:cNvPr id="19" name="Rectangle 18"/>
          <p:cNvSpPr/>
          <p:nvPr/>
        </p:nvSpPr>
        <p:spPr>
          <a:xfrm>
            <a:off x="6487729" y="1365563"/>
            <a:ext cx="2656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b="1" dirty="0" smtClean="0">
                <a:solidFill>
                  <a:srgbClr val="FF0000"/>
                </a:solidFill>
              </a:rPr>
              <a:t>C.Giunti JHEP 0211(2002)017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6" y="302400"/>
            <a:ext cx="775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FF0000"/>
                </a:solidFill>
              </a:rPr>
              <a:t>In these approaches as in the Standard Model: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821" y="984960"/>
            <a:ext cx="866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CCFFCC"/>
                </a:solidFill>
              </a:rPr>
              <a:t>1) Production and detection states are pure</a:t>
            </a:r>
            <a:br>
              <a:rPr lang="en-IE" sz="2400" dirty="0" smtClean="0">
                <a:solidFill>
                  <a:srgbClr val="CCFFCC"/>
                </a:solidFill>
              </a:rPr>
            </a:br>
            <a:r>
              <a:rPr lang="en-IE" sz="2400" dirty="0" smtClean="0">
                <a:solidFill>
                  <a:srgbClr val="CCFFCC"/>
                </a:solidFill>
              </a:rPr>
              <a:t>    Quantum Mechanical states </a:t>
            </a:r>
            <a:endParaRPr lang="en-IE" sz="2400" dirty="0">
              <a:solidFill>
                <a:srgbClr val="CCFF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21" y="2885760"/>
            <a:ext cx="762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CCFFCC"/>
                </a:solidFill>
              </a:rPr>
              <a:t>2) It is possible to define flavour change probability</a:t>
            </a:r>
            <a:endParaRPr lang="en-IE" sz="2400" dirty="0">
              <a:solidFill>
                <a:srgbClr val="CC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885" y="4579200"/>
            <a:ext cx="229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CCFFCC"/>
                </a:solidFill>
              </a:rPr>
              <a:t>which factorize</a:t>
            </a:r>
            <a:endParaRPr lang="en-IE" sz="2400" dirty="0">
              <a:solidFill>
                <a:srgbClr val="CCFFCC"/>
              </a:solidFill>
            </a:endParaRPr>
          </a:p>
        </p:txBody>
      </p:sp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2209800" y="1915836"/>
          <a:ext cx="743069" cy="678454"/>
        </p:xfrm>
        <a:graphic>
          <a:graphicData uri="http://schemas.openxmlformats.org/presentationml/2006/ole">
            <p:oleObj spid="_x0000_s168966" name="Equation" r:id="rId3" imgW="292100" imgH="266700" progId="Equation.DSMT4">
              <p:embed/>
            </p:oleObj>
          </a:graphicData>
        </a:graphic>
      </p:graphicFrame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4197245" y="1915836"/>
          <a:ext cx="749507" cy="687048"/>
        </p:xfrm>
        <a:graphic>
          <a:graphicData uri="http://schemas.openxmlformats.org/presentationml/2006/ole">
            <p:oleObj spid="_x0000_s168967" name="Equation" r:id="rId4" imgW="304800" imgH="279400" progId="Equation.DSMT4">
              <p:embed/>
            </p:oleObj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1600200" y="3347425"/>
          <a:ext cx="4217811" cy="933450"/>
        </p:xfrm>
        <a:graphic>
          <a:graphicData uri="http://schemas.openxmlformats.org/presentationml/2006/ole">
            <p:oleObj spid="_x0000_s168968" name="Equation" r:id="rId5" imgW="1549400" imgH="342900" progId="Equation.DSMT4">
              <p:embed/>
            </p:oleObj>
          </a:graphicData>
        </a:graphic>
      </p:graphicFrame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889885" y="5486400"/>
          <a:ext cx="7696200" cy="685800"/>
        </p:xfrm>
        <a:graphic>
          <a:graphicData uri="http://schemas.openxmlformats.org/presentationml/2006/ole">
            <p:oleObj spid="_x0000_s168969" name="Equation" r:id="rId6" imgW="25654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74" name="Object 2"/>
          <p:cNvGraphicFramePr>
            <a:graphicFrameLocks noChangeAspect="1"/>
          </p:cNvGraphicFramePr>
          <p:nvPr/>
        </p:nvGraphicFramePr>
        <p:xfrm>
          <a:off x="956103" y="660385"/>
          <a:ext cx="6907213" cy="1235075"/>
        </p:xfrm>
        <a:graphic>
          <a:graphicData uri="http://schemas.openxmlformats.org/presentationml/2006/ole">
            <p:oleObj spid="_x0000_s169986" name="Equation" r:id="rId3" imgW="3124200" imgH="5588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901" y="0"/>
            <a:ext cx="514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Let us take the general interaction</a:t>
            </a:r>
            <a:endParaRPr lang="en-IE" sz="2400" dirty="0"/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3078162" y="2106507"/>
          <a:ext cx="3011488" cy="684213"/>
        </p:xfrm>
        <a:graphic>
          <a:graphicData uri="http://schemas.openxmlformats.org/presentationml/2006/ole">
            <p:oleObj spid="_x0000_s169987" name="Equation" r:id="rId4" imgW="1117600" imgH="2540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901" y="2208613"/>
            <a:ext cx="248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For muon decay:</a:t>
            </a:r>
            <a:endParaRPr lang="en-IE" sz="2400" dirty="0"/>
          </a:p>
        </p:txBody>
      </p:sp>
      <p:graphicFrame>
        <p:nvGraphicFramePr>
          <p:cNvPr id="412678" name="Object 6"/>
          <p:cNvGraphicFramePr>
            <a:graphicFrameLocks noChangeAspect="1"/>
          </p:cNvGraphicFramePr>
          <p:nvPr/>
        </p:nvGraphicFramePr>
        <p:xfrm>
          <a:off x="956103" y="5792920"/>
          <a:ext cx="5774192" cy="868300"/>
        </p:xfrm>
        <a:graphic>
          <a:graphicData uri="http://schemas.openxmlformats.org/presentationml/2006/ole">
            <p:oleObj spid="_x0000_s169988" name="Equation" r:id="rId5" imgW="1689100" imgH="2540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353" y="5233508"/>
            <a:ext cx="864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If there are different mixing for different operator and chirality:</a:t>
            </a:r>
            <a:endParaRPr lang="en-IE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40248" y="3327400"/>
            <a:ext cx="1105876" cy="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2681" name="Object 9"/>
          <p:cNvGraphicFramePr>
            <a:graphicFrameLocks noChangeAspect="1"/>
          </p:cNvGraphicFramePr>
          <p:nvPr/>
        </p:nvGraphicFramePr>
        <p:xfrm>
          <a:off x="3702568" y="2790720"/>
          <a:ext cx="1904570" cy="469620"/>
        </p:xfrm>
        <a:graphic>
          <a:graphicData uri="http://schemas.openxmlformats.org/presentationml/2006/ole">
            <p:oleObj spid="_x0000_s169990" name="Equation" r:id="rId6" imgW="927100" imgH="228600" progId="Equation.DSMT4">
              <p:embed/>
            </p:oleObj>
          </a:graphicData>
        </a:graphic>
      </p:graphicFrame>
      <p:graphicFrame>
        <p:nvGraphicFramePr>
          <p:cNvPr id="412682" name="Object 10"/>
          <p:cNvGraphicFramePr>
            <a:graphicFrameLocks noChangeAspect="1"/>
          </p:cNvGraphicFramePr>
          <p:nvPr/>
        </p:nvGraphicFramePr>
        <p:xfrm>
          <a:off x="3702568" y="3327400"/>
          <a:ext cx="1904570" cy="423238"/>
        </p:xfrm>
        <a:graphic>
          <a:graphicData uri="http://schemas.openxmlformats.org/presentationml/2006/ole">
            <p:oleObj spid="_x0000_s169991" name="Equation" r:id="rId7" imgW="914400" imgH="2032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6238" y="2894400"/>
            <a:ext cx="88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SM</a:t>
            </a:r>
            <a:endParaRPr lang="en-IE" dirty="0"/>
          </a:p>
        </p:txBody>
      </p:sp>
      <p:sp>
        <p:nvSpPr>
          <p:cNvPr id="17" name="Left Brace 16"/>
          <p:cNvSpPr/>
          <p:nvPr/>
        </p:nvSpPr>
        <p:spPr>
          <a:xfrm>
            <a:off x="3382967" y="2836238"/>
            <a:ext cx="319601" cy="914400"/>
          </a:xfrm>
          <a:prstGeom prst="leftBrace">
            <a:avLst>
              <a:gd name="adj1" fmla="val 4347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412683" name="Object 11"/>
          <p:cNvGraphicFramePr>
            <a:graphicFrameLocks noChangeAspect="1"/>
          </p:cNvGraphicFramePr>
          <p:nvPr/>
        </p:nvGraphicFramePr>
        <p:xfrm>
          <a:off x="824019" y="4152767"/>
          <a:ext cx="662327" cy="572010"/>
        </p:xfrm>
        <a:graphic>
          <a:graphicData uri="http://schemas.openxmlformats.org/presentationml/2006/ole">
            <p:oleObj spid="_x0000_s169992" name="Equation" r:id="rId8" imgW="279400" imgH="241300" progId="Equation.DSMT4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1840248" y="4475520"/>
            <a:ext cx="1105876" cy="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03113" y="4069440"/>
            <a:ext cx="54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NI</a:t>
            </a:r>
            <a:endParaRPr lang="en-IE" dirty="0"/>
          </a:p>
        </p:txBody>
      </p:sp>
      <p:graphicFrame>
        <p:nvGraphicFramePr>
          <p:cNvPr id="412684" name="Object 12"/>
          <p:cNvGraphicFramePr>
            <a:graphicFrameLocks noChangeAspect="1"/>
          </p:cNvGraphicFramePr>
          <p:nvPr/>
        </p:nvGraphicFramePr>
        <p:xfrm>
          <a:off x="3700613" y="4069440"/>
          <a:ext cx="1906525" cy="470102"/>
        </p:xfrm>
        <a:graphic>
          <a:graphicData uri="http://schemas.openxmlformats.org/presentationml/2006/ole">
            <p:oleObj spid="_x0000_s169993" name="Equation" r:id="rId9" imgW="927100" imgH="228600" progId="Equation.DSMT4">
              <p:embed/>
            </p:oleObj>
          </a:graphicData>
        </a:graphic>
      </p:graphicFrame>
      <p:graphicFrame>
        <p:nvGraphicFramePr>
          <p:cNvPr id="412685" name="Object 13"/>
          <p:cNvGraphicFramePr>
            <a:graphicFrameLocks noChangeAspect="1"/>
          </p:cNvGraphicFramePr>
          <p:nvPr/>
        </p:nvGraphicFramePr>
        <p:xfrm>
          <a:off x="3702568" y="4551624"/>
          <a:ext cx="1958898" cy="435311"/>
        </p:xfrm>
        <a:graphic>
          <a:graphicData uri="http://schemas.openxmlformats.org/presentationml/2006/ole">
            <p:oleObj spid="_x0000_s169994" name="Equation" r:id="rId10" imgW="914400" imgH="203200" progId="Equation.DSMT4">
              <p:embed/>
            </p:oleObj>
          </a:graphicData>
        </a:graphic>
      </p:graphicFrame>
      <p:sp>
        <p:nvSpPr>
          <p:cNvPr id="25" name="Left Brace 24"/>
          <p:cNvSpPr/>
          <p:nvPr/>
        </p:nvSpPr>
        <p:spPr>
          <a:xfrm>
            <a:off x="3382967" y="4069440"/>
            <a:ext cx="319601" cy="914400"/>
          </a:xfrm>
          <a:prstGeom prst="leftBrace">
            <a:avLst>
              <a:gd name="adj1" fmla="val 4347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ight Brace 27"/>
          <p:cNvSpPr/>
          <p:nvPr/>
        </p:nvSpPr>
        <p:spPr>
          <a:xfrm>
            <a:off x="5661467" y="2894400"/>
            <a:ext cx="766440" cy="1408320"/>
          </a:xfrm>
          <a:prstGeom prst="rightBrace">
            <a:avLst>
              <a:gd name="adj1" fmla="val 5208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TextBox 28"/>
          <p:cNvSpPr txBox="1"/>
          <p:nvPr/>
        </p:nvSpPr>
        <p:spPr>
          <a:xfrm>
            <a:off x="6730295" y="2790720"/>
            <a:ext cx="2125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Neutrinos </a:t>
            </a:r>
          </a:p>
          <a:p>
            <a:pPr algn="ctr"/>
            <a:r>
              <a:rPr lang="en-IE" sz="2400" dirty="0" smtClean="0"/>
              <a:t>are </a:t>
            </a:r>
          </a:p>
          <a:p>
            <a:pPr algn="ctr"/>
            <a:r>
              <a:rPr lang="en-IE" sz="2400" dirty="0" smtClean="0"/>
              <a:t>produced </a:t>
            </a:r>
          </a:p>
          <a:p>
            <a:pPr algn="ctr"/>
            <a:r>
              <a:rPr lang="en-IE" sz="2400" dirty="0" smtClean="0"/>
              <a:t>in </a:t>
            </a:r>
          </a:p>
          <a:p>
            <a:pPr algn="ctr"/>
            <a:r>
              <a:rPr lang="en-IE" sz="2400" dirty="0" smtClean="0"/>
              <a:t>mixed state</a:t>
            </a:r>
            <a:endParaRPr lang="en-IE" sz="2400" dirty="0"/>
          </a:p>
        </p:txBody>
      </p:sp>
      <p:sp>
        <p:nvSpPr>
          <p:cNvPr id="30" name="Right Brace 29"/>
          <p:cNvSpPr/>
          <p:nvPr/>
        </p:nvSpPr>
        <p:spPr>
          <a:xfrm>
            <a:off x="5797212" y="3507840"/>
            <a:ext cx="578791" cy="1347840"/>
          </a:xfrm>
          <a:prstGeom prst="rightBrace">
            <a:avLst>
              <a:gd name="adj1" fmla="val 44159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69996" name="Object 12"/>
          <p:cNvGraphicFramePr>
            <a:graphicFrameLocks noChangeAspect="1"/>
          </p:cNvGraphicFramePr>
          <p:nvPr/>
        </p:nvGraphicFramePr>
        <p:xfrm>
          <a:off x="822771" y="3027362"/>
          <a:ext cx="663575" cy="600075"/>
        </p:xfrm>
        <a:graphic>
          <a:graphicData uri="http://schemas.openxmlformats.org/presentationml/2006/ole">
            <p:oleObj spid="_x0000_s169996" name="Equation" r:id="rId11" imgW="266700" imgH="2413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667" y="181440"/>
            <a:ext cx="812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But even if only NI </a:t>
            </a:r>
            <a:r>
              <a:rPr lang="en-IE" sz="2400" dirty="0" smtClean="0">
                <a:solidFill>
                  <a:srgbClr val="FF0000"/>
                </a:solidFill>
              </a:rPr>
              <a:t>scalar left-handed </a:t>
            </a:r>
            <a:r>
              <a:rPr lang="en-IE" sz="2400" dirty="0" smtClean="0"/>
              <a:t>coupling is present: </a:t>
            </a:r>
            <a:endParaRPr lang="en-IE" sz="2400" dirty="0"/>
          </a:p>
        </p:txBody>
      </p:sp>
      <p:sp>
        <p:nvSpPr>
          <p:cNvPr id="6" name="Right Brace 5"/>
          <p:cNvSpPr/>
          <p:nvPr/>
        </p:nvSpPr>
        <p:spPr>
          <a:xfrm>
            <a:off x="5132274" y="862760"/>
            <a:ext cx="397359" cy="1695920"/>
          </a:xfrm>
          <a:prstGeom prst="rightBrace">
            <a:avLst>
              <a:gd name="adj1" fmla="val 8008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321989" y="814566"/>
          <a:ext cx="4810285" cy="782160"/>
        </p:xfrm>
        <a:graphic>
          <a:graphicData uri="http://schemas.openxmlformats.org/presentationml/2006/ole">
            <p:oleObj spid="_x0000_s171010" name="Equation" r:id="rId3" imgW="1562100" imgH="254000" progId="Equation.DSMT4">
              <p:embed/>
            </p:oleObj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321989" y="1710720"/>
          <a:ext cx="4810285" cy="739892"/>
        </p:xfrm>
        <a:graphic>
          <a:graphicData uri="http://schemas.openxmlformats.org/presentationml/2006/ole">
            <p:oleObj spid="_x0000_s171011" name="Equation" r:id="rId4" imgW="1587500" imgH="2540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29633" y="643105"/>
            <a:ext cx="361436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bg2"/>
                </a:solidFill>
              </a:rPr>
              <a:t>There are two different mixing matrices for the same chirality --- </a:t>
            </a:r>
          </a:p>
          <a:p>
            <a:pPr algn="ctr"/>
            <a:r>
              <a:rPr lang="en-IE" sz="2400" dirty="0" smtClean="0">
                <a:solidFill>
                  <a:srgbClr val="FF0000"/>
                </a:solidFill>
              </a:rPr>
              <a:t>what about neutrino states in such case, are they pure or mixed??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536265"/>
            <a:ext cx="84495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9FF33"/>
                </a:solidFill>
              </a:rPr>
              <a:t>We know what to do with any properties of accompanied particles,</a:t>
            </a:r>
          </a:p>
          <a:p>
            <a:pPr marL="342900" indent="-342900">
              <a:spcBef>
                <a:spcPct val="5000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9FF33"/>
                </a:solidFill>
              </a:rPr>
              <a:t>We can check, when neutrino state is pure, and when it is mixed,</a:t>
            </a:r>
          </a:p>
          <a:p>
            <a:pPr marL="342900" indent="-342900">
              <a:spcBef>
                <a:spcPct val="5000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9FF33"/>
                </a:solidFill>
              </a:rPr>
              <a:t>Any New Physic (NP) in  neutrino interaction can be easy considered,</a:t>
            </a:r>
          </a:p>
          <a:p>
            <a:pPr marL="342900" indent="-342900">
              <a:spcBef>
                <a:spcPct val="5000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9FF33"/>
                </a:solidFill>
              </a:rPr>
              <a:t>In very natural way we are able to take into account neutrino space localization (wave packet approach) ,</a:t>
            </a:r>
          </a:p>
          <a:p>
            <a:pPr marL="342900" indent="-342900">
              <a:spcBef>
                <a:spcPct val="5000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9FF33"/>
                </a:solidFill>
              </a:rPr>
              <a:t>We exactly know, when the formula for neutrino transition factorize, </a:t>
            </a:r>
          </a:p>
          <a:p>
            <a:pPr marL="342900" indent="-342900">
              <a:spcBef>
                <a:spcPct val="5000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9FF33"/>
                </a:solidFill>
              </a:rPr>
              <a:t>For relativistic neutrino and their SM Left-Handed  interaction, we reproduce the standard formulae.</a:t>
            </a:r>
            <a:endParaRPr lang="en-US" sz="2000" dirty="0">
              <a:solidFill>
                <a:srgbClr val="99FF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13045"/>
            <a:ext cx="5797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 propose to use the density matrix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6237834" y="3013045"/>
            <a:ext cx="2577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IE" sz="1400" dirty="0"/>
              <a:t>M.Ochman,R. Szafron,MZ</a:t>
            </a:r>
            <a:r>
              <a:rPr lang="en-IE" sz="1400" dirty="0" smtClean="0"/>
              <a:t>, J</a:t>
            </a:r>
            <a:r>
              <a:rPr lang="en-IE" sz="1400" dirty="0"/>
              <a:t>.Phys.G35:065003,2008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003425" y="0"/>
            <a:ext cx="5540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(B)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Beyond the Standard Model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461666"/>
            <a:ext cx="8964613" cy="107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spcAft>
                <a:spcPts val="2400"/>
              </a:spcAft>
            </a:pPr>
            <a:r>
              <a:rPr lang="pl-PL" sz="2400" b="1" dirty="0">
                <a:solidFill>
                  <a:srgbClr val="FFFF00"/>
                </a:solidFill>
                <a:latin typeface="Comic Sans MS"/>
                <a:cs typeface="Comic Sans MS"/>
              </a:rPr>
              <a:t>(B.1)</a:t>
            </a:r>
            <a:r>
              <a:rPr lang="pl-PL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Initial neutrino states are not pure, they are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mixed even</a:t>
            </a:r>
            <a: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for</a:t>
            </a:r>
            <a:b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         </a:t>
            </a:r>
            <a: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relativistic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neutrinos</a:t>
            </a:r>
            <a:r>
              <a:rPr lang="pl-PL" sz="2000" dirty="0">
                <a:solidFill>
                  <a:srgbClr val="FFFF00"/>
                </a:solidFill>
                <a:latin typeface="Comic Sans MS"/>
                <a:cs typeface="Comic Sans MS"/>
              </a:rPr>
              <a:t>.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State of the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neutrinos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produced in </a:t>
            </a:r>
            <a: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th</a:t>
            </a:r>
            <a: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b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pl-PL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         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process</a:t>
            </a: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684213" y="2393951"/>
            <a:ext cx="781050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is described by the density matrix (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if the  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initial particles </a:t>
            </a:r>
            <a:r>
              <a:rPr lang="en-US" sz="2000" b="1" dirty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000" b="1" i="1" dirty="0">
                <a:solidFill>
                  <a:srgbClr val="FFFF00"/>
                </a:solidFill>
                <a:latin typeface="Comic Sans MS"/>
                <a:cs typeface="Comic Sans MS"/>
              </a:rPr>
              <a:t>l</a:t>
            </a:r>
            <a:r>
              <a:rPr lang="en-US" sz="2000" b="1" dirty="0">
                <a:solidFill>
                  <a:srgbClr val="FFFF00"/>
                </a:solidFill>
                <a:latin typeface="Comic Sans MS"/>
                <a:cs typeface="Comic Sans MS"/>
              </a:rPr>
              <a:t>,</a:t>
            </a:r>
            <a:r>
              <a:rPr lang="pl-PL" sz="2000" b="1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omic Sans MS"/>
                <a:cs typeface="Comic Sans MS"/>
              </a:rPr>
              <a:t>A)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are not polarized and polarization of the final particles </a:t>
            </a:r>
            <a:r>
              <a:rPr lang="pl-PL" sz="2000" b="1" dirty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000" b="1" dirty="0">
                <a:solidFill>
                  <a:srgbClr val="FFFF00"/>
                </a:solidFill>
                <a:latin typeface="Comic Sans MS"/>
                <a:cs typeface="Comic Sans MS"/>
              </a:rPr>
              <a:t>B</a:t>
            </a:r>
            <a:r>
              <a:rPr lang="pl-PL" sz="2000" b="1" dirty="0">
                <a:solidFill>
                  <a:srgbClr val="FFFF00"/>
                </a:solidFill>
                <a:latin typeface="Comic Sans MS"/>
                <a:cs typeface="Comic Sans MS"/>
              </a:rPr>
              <a:t>)</a:t>
            </a:r>
            <a:r>
              <a:rPr lang="en-US" sz="2000" dirty="0">
                <a:solidFill>
                  <a:srgbClr val="FFFF00"/>
                </a:solidFill>
                <a:latin typeface="Comic Sans MS"/>
                <a:cs typeface="Comic Sans MS"/>
              </a:rPr>
              <a:t> is not measured)</a:t>
            </a:r>
            <a:r>
              <a:rPr lang="pl-PL" sz="2000" dirty="0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2253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2971800" y="1447800"/>
            <a:ext cx="2520950" cy="675021"/>
          </a:xfrm>
          <a:prstGeom prst="rect">
            <a:avLst/>
          </a:prstGeom>
          <a:solidFill>
            <a:srgbClr val="EAFD98">
              <a:alpha val="8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152400" y="5461000"/>
            <a:ext cx="8596313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Where the                                   are the amplitudes for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the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production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process: </a:t>
            </a:r>
          </a:p>
        </p:txBody>
      </p:sp>
      <p:pic>
        <p:nvPicPr>
          <p:cNvPr id="2253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3425" y="5411787"/>
            <a:ext cx="2855913" cy="677863"/>
          </a:xfrm>
          <a:prstGeom prst="rect">
            <a:avLst/>
          </a:prstGeom>
          <a:solidFill>
            <a:srgbClr val="EDFD99"/>
          </a:solidFill>
          <a:ln w="9525">
            <a:noFill/>
            <a:miter lim="800000"/>
            <a:headEnd/>
            <a:tailEnd/>
          </a:ln>
        </p:spPr>
      </p:pic>
      <p:pic>
        <p:nvPicPr>
          <p:cNvPr id="2253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6089651"/>
            <a:ext cx="4862513" cy="522434"/>
          </a:xfrm>
          <a:prstGeom prst="rect">
            <a:avLst/>
          </a:prstGeom>
          <a:solidFill>
            <a:srgbClr val="EFFD99"/>
          </a:solidFill>
          <a:ln w="9525">
            <a:noFill/>
            <a:miter lim="800000"/>
            <a:headEnd/>
            <a:tailEnd/>
          </a:ln>
        </p:spPr>
      </p:pic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539750" y="4724400"/>
            <a:ext cx="1223963" cy="28892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3770313"/>
            <a:ext cx="8675688" cy="1243012"/>
          </a:xfrm>
          <a:prstGeom prst="rect">
            <a:avLst/>
          </a:prstGeom>
          <a:solidFill>
            <a:srgbClr val="EFFD99">
              <a:alpha val="73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967288"/>
            <a:ext cx="1333500" cy="355600"/>
          </a:xfrm>
          <a:prstGeom prst="rect">
            <a:avLst/>
          </a:prstGeom>
          <a:solidFill>
            <a:srgbClr val="FF9900"/>
          </a:solidFill>
          <a:ln w="63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92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33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rgbClr val="FFFF00"/>
                </a:solidFill>
                <a:latin typeface="Comic Sans MS"/>
                <a:cs typeface="Comic Sans MS"/>
              </a:rPr>
              <a:t>(B.2)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There is no factorization for the detection rate </a:t>
            </a:r>
          </a:p>
        </p:txBody>
      </p:sp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229225"/>
            <a:ext cx="6264275" cy="749300"/>
          </a:xfrm>
          <a:prstGeom prst="rect">
            <a:avLst/>
          </a:prstGeom>
          <a:solidFill>
            <a:srgbClr val="F8FE98"/>
          </a:solidFill>
          <a:ln w="9525">
            <a:noFill/>
            <a:miter lim="800000"/>
            <a:headEnd/>
            <a:tailEnd/>
          </a:ln>
        </p:spPr>
      </p:pic>
      <p:pic>
        <p:nvPicPr>
          <p:cNvPr id="2355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572000"/>
            <a:ext cx="7704137" cy="523875"/>
          </a:xfrm>
          <a:prstGeom prst="rect">
            <a:avLst/>
          </a:prstGeom>
          <a:solidFill>
            <a:srgbClr val="F8FE98"/>
          </a:solidFill>
          <a:ln w="9525">
            <a:noFill/>
            <a:miter lim="800000"/>
            <a:headEnd/>
            <a:tailEnd/>
          </a:ln>
        </p:spPr>
      </p:pic>
      <p:pic>
        <p:nvPicPr>
          <p:cNvPr id="2356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000375"/>
            <a:ext cx="8785225" cy="1250950"/>
          </a:xfrm>
          <a:prstGeom prst="rect">
            <a:avLst/>
          </a:prstGeom>
          <a:solidFill>
            <a:srgbClr val="FDFE98"/>
          </a:solidFill>
          <a:ln w="9525">
            <a:noFill/>
            <a:miter lim="800000"/>
            <a:headEnd/>
            <a:tailEnd/>
          </a:ln>
        </p:spPr>
      </p:pic>
      <p:sp>
        <p:nvSpPr>
          <p:cNvPr id="23561" name="Text Box 20"/>
          <p:cNvSpPr txBox="1">
            <a:spLocks noChangeArrowheads="1"/>
          </p:cNvSpPr>
          <p:nvPr/>
        </p:nvSpPr>
        <p:spPr bwMode="auto">
          <a:xfrm>
            <a:off x="395288" y="254317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Where now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68312" y="6275388"/>
          <a:ext cx="5688013" cy="542925"/>
        </p:xfrm>
        <a:graphic>
          <a:graphicData uri="http://schemas.openxmlformats.org/presentationml/2006/ole">
            <p:oleObj spid="_x0000_s105475" name="Equation" r:id="rId6" imgW="2793960" imgH="228600" progId="Equation.DSMT4">
              <p:embed/>
            </p:oleObj>
          </a:graphicData>
        </a:graphic>
      </p:graphicFrame>
      <p:pic>
        <p:nvPicPr>
          <p:cNvPr id="23562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6275388"/>
            <a:ext cx="2570163" cy="542925"/>
          </a:xfrm>
          <a:prstGeom prst="rect">
            <a:avLst/>
          </a:prstGeom>
          <a:solidFill>
            <a:srgbClr val="F2FD9A"/>
          </a:solidFill>
          <a:ln w="9525">
            <a:noFill/>
            <a:miter lim="800000"/>
            <a:headEnd/>
            <a:tailEnd/>
          </a:ln>
        </p:spPr>
      </p:pic>
      <p:sp>
        <p:nvSpPr>
          <p:cNvPr id="23563" name="Rectangle 23"/>
          <p:cNvSpPr>
            <a:spLocks noChangeArrowheads="1"/>
          </p:cNvSpPr>
          <p:nvPr/>
        </p:nvSpPr>
        <p:spPr bwMode="auto">
          <a:xfrm>
            <a:off x="468311" y="6275388"/>
            <a:ext cx="8258177" cy="5429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4" name="Line 24"/>
          <p:cNvSpPr>
            <a:spLocks noChangeShapeType="1"/>
          </p:cNvSpPr>
          <p:nvPr/>
        </p:nvSpPr>
        <p:spPr bwMode="auto">
          <a:xfrm flipV="1">
            <a:off x="8586788" y="3789363"/>
            <a:ext cx="0" cy="2486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3565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1268413"/>
            <a:ext cx="7345362" cy="841375"/>
          </a:xfrm>
          <a:prstGeom prst="rect">
            <a:avLst/>
          </a:prstGeom>
          <a:solidFill>
            <a:srgbClr val="FCFE94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8713787" cy="14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rgbClr val="FFFF00"/>
                </a:solidFill>
                <a:latin typeface="Comic Sans MS"/>
                <a:cs typeface="Comic Sans MS"/>
              </a:rPr>
              <a:t>(B3)</a:t>
            </a:r>
            <a:r>
              <a:rPr lang="pl-PL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Dirac and Majorana neutrinos propagate in matter in a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       different way</a:t>
            </a:r>
            <a:r>
              <a:rPr lang="en-GB" dirty="0" smtClean="0">
                <a:solidFill>
                  <a:srgbClr val="FFFF00"/>
                </a:solidFill>
                <a:latin typeface="Comic Sans MS"/>
                <a:cs typeface="Comic Sans MS"/>
              </a:rPr>
              <a:t>,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so in principle both types of neutrinos</a:t>
            </a:r>
            <a:b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       can be</a:t>
            </a:r>
            <a:r>
              <a:rPr lang="en-GB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distinguished in future oscillation experiments.</a:t>
            </a:r>
            <a:endParaRPr lang="en-GB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9750" y="2636838"/>
            <a:ext cx="8135938" cy="24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1" charset="2"/>
              <a:buChar char="q"/>
            </a:pPr>
            <a:r>
              <a:rPr lang="pl-PL" sz="2400" dirty="0">
                <a:latin typeface="Times New Roman" pitchFamily="-111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Production and detection states are the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same</a:t>
            </a:r>
            <a:b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 </a:t>
            </a:r>
            <a:r>
              <a:rPr lang="pl-PL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(charge currents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are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responsible for production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and</a:t>
            </a:r>
            <a:b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 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detection), but</a:t>
            </a:r>
            <a:endParaRPr lang="pl-PL" sz="24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 typeface="Wingdings" pitchFamily="-111" charset="2"/>
              <a:buNone/>
            </a:pPr>
            <a:endParaRPr lang="en-US" sz="2400" dirty="0">
              <a:latin typeface="Times New Roman" pitchFamily="-11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-111" charset="2"/>
              <a:buChar char="q"/>
            </a:pPr>
            <a:r>
              <a:rPr lang="pl-PL" sz="2400" dirty="0">
                <a:latin typeface="Times New Roman" pitchFamily="-111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Propagation in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a matter 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distinguish</a:t>
            </a:r>
            <a:r>
              <a:rPr lang="pl-PL" sz="2400" dirty="0">
                <a:solidFill>
                  <a:srgbClr val="FFFF00"/>
                </a:solidFill>
                <a:latin typeface="Comic Sans MS"/>
                <a:cs typeface="Comic Sans MS"/>
              </a:rPr>
              <a:t>es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both type</a:t>
            </a:r>
            <a:r>
              <a:rPr lang="pl-PL" sz="2400" dirty="0">
                <a:solidFill>
                  <a:srgbClr val="FFFF00"/>
                </a:solidFill>
                <a:latin typeface="Comic Sans MS"/>
                <a:cs typeface="Comic Sans MS"/>
              </a:rPr>
              <a:t>s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b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   neutrinos</a:t>
            </a:r>
            <a:r>
              <a:rPr lang="pl-PL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Comic Sans MS"/>
                <a:cs typeface="Comic Sans MS"/>
              </a:rPr>
              <a:t>neutral currents are crucial</a:t>
            </a:r>
            <a:r>
              <a:rPr lang="pl-PL" sz="2400" dirty="0">
                <a:solidFill>
                  <a:srgbClr val="FFFF00"/>
                </a:solidFill>
                <a:latin typeface="Comic Sans MS"/>
                <a:cs typeface="Comic Sans MS"/>
              </a:rPr>
              <a:t>).</a:t>
            </a:r>
            <a:endParaRPr lang="en-US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A8DFF-1A43-264F-AB16-F3710795906F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1600200" y="1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dist"/>
            <a:r>
              <a:rPr lang="pl-PL" sz="4000" dirty="0" smtClean="0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The road ahead:</a:t>
            </a:r>
            <a:endParaRPr lang="pl-PL" sz="4000" dirty="0">
              <a:solidFill>
                <a:srgbClr val="CCCC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228600" y="838201"/>
            <a:ext cx="7239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1800" dirty="0" smtClean="0">
                <a:solidFill>
                  <a:srgbClr val="FF00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EXPERIMENTS:</a:t>
            </a:r>
            <a:endParaRPr lang="pl-PL" sz="1800" dirty="0">
              <a:solidFill>
                <a:srgbClr val="FF00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Are neutrino Dirac or Majorana particles?</a:t>
            </a:r>
            <a:endParaRPr lang="pl-PL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What are absolute neutrino massea</a:t>
            </a: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Is the 23 angle maximal?</a:t>
            </a:r>
            <a:endParaRPr lang="pl-PL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Does the 13 angle vanish?</a:t>
            </a:r>
            <a:endParaRPr lang="pl-PL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Is there CP volation in the lepton sector?</a:t>
            </a:r>
            <a:endParaRPr lang="pl-PL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Do the sterile neutrino exist?</a:t>
            </a:r>
            <a:endParaRPr lang="pl-PL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  <a:p>
            <a:pPr>
              <a:buFont typeface="Arial" pitchFamily="-110" charset="0"/>
              <a:buChar char="•"/>
            </a:pPr>
            <a:endParaRPr lang="pl-PL" sz="2000" dirty="0"/>
          </a:p>
        </p:txBody>
      </p:sp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304800" y="3657600"/>
            <a:ext cx="77724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THEORY</a:t>
            </a:r>
          </a:p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3366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         </a:t>
            </a:r>
            <a:r>
              <a:rPr lang="pl-PL" sz="2000" dirty="0" smtClean="0">
                <a:solidFill>
                  <a:srgbClr val="3366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MASS PROBLEM</a:t>
            </a: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To understand why neutrino mass is so tiny</a:t>
            </a:r>
          </a:p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3366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         </a:t>
            </a:r>
            <a:r>
              <a:rPr lang="pl-PL" sz="2000" dirty="0" smtClean="0">
                <a:solidFill>
                  <a:srgbClr val="3366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FLAVOUR PROBLEM</a:t>
            </a: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Why the lepton and quarks mixing angles are so different? </a:t>
            </a: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To understand SP symmetry breaking in the lepton sector</a:t>
            </a:r>
          </a:p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0000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           </a:t>
            </a:r>
            <a:r>
              <a:rPr lang="pl-PL" sz="2000" dirty="0" smtClean="0">
                <a:solidFill>
                  <a:srgbClr val="0000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</a:t>
            </a:r>
            <a:r>
              <a:rPr lang="pl-PL" sz="2000" dirty="0" smtClean="0">
                <a:solidFill>
                  <a:srgbClr val="3366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PROBLEM OF INTERACTION</a:t>
            </a:r>
          </a:p>
          <a:p>
            <a:pPr>
              <a:spcAft>
                <a:spcPts val="600"/>
              </a:spcAft>
              <a:buFont typeface="Arial" pitchFamily="-110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Are there non-standard neurtino interaction in the TeV scale?</a:t>
            </a:r>
            <a:endParaRPr lang="pl-PL" sz="2000" dirty="0">
              <a:solidFill>
                <a:srgbClr val="FFFF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F6D6F-69ED-6C4F-846C-0CD5546ABC95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 rot="2700559">
            <a:off x="5029200" y="990600"/>
            <a:ext cx="3657600" cy="1106106"/>
          </a:xfrm>
          <a:prstGeom prst="wedgeRoundRectCallout">
            <a:avLst>
              <a:gd name="adj1" fmla="val -17000"/>
              <a:gd name="adj2" fmla="val 305711"/>
              <a:gd name="adj3" fmla="val 16667"/>
            </a:avLst>
          </a:prstGeom>
          <a:effectLst>
            <a:glow rad="1905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Large statistic</a:t>
            </a:r>
          </a:p>
          <a:p>
            <a:pPr algn="ctr">
              <a:defRPr/>
            </a:pPr>
            <a:r>
              <a:rPr lang="pl-PL" dirty="0" smtClean="0">
                <a:solidFill>
                  <a:srgbClr val="FF0000"/>
                </a:solidFill>
              </a:rPr>
              <a:t>Future neutrino experiments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38400" y="5562600"/>
            <a:ext cx="4724400" cy="990600"/>
          </a:xfrm>
          <a:prstGeom prst="wedgeRoundRectCallout">
            <a:avLst>
              <a:gd name="adj1" fmla="val -16413"/>
              <a:gd name="adj2" fmla="val -263651"/>
              <a:gd name="adj3" fmla="val 16667"/>
            </a:avLst>
          </a:prstGeom>
          <a:effectLst>
            <a:glow rad="1905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Cosmological studies</a:t>
            </a:r>
          </a:p>
          <a:p>
            <a:pPr algn="ctr">
              <a:defRPr/>
            </a:pPr>
            <a:r>
              <a:rPr lang="pl-PL" dirty="0" smtClean="0">
                <a:solidFill>
                  <a:srgbClr val="FF0000"/>
                </a:solidFill>
              </a:rPr>
              <a:t>Dark matter, dark energy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19246564">
            <a:off x="433358" y="1188913"/>
            <a:ext cx="3421433" cy="1022272"/>
          </a:xfrm>
          <a:prstGeom prst="wedgeRoundRectCallout">
            <a:avLst>
              <a:gd name="adj1" fmla="val 17849"/>
              <a:gd name="adj2" fmla="val 264239"/>
              <a:gd name="adj3" fmla="val 16667"/>
            </a:avLst>
          </a:prstGeom>
          <a:effectLst>
            <a:glow rad="1905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Large energy</a:t>
            </a:r>
          </a:p>
          <a:p>
            <a:pPr algn="ctr">
              <a:defRPr/>
            </a:pPr>
            <a:r>
              <a:rPr lang="pl-PL" dirty="0">
                <a:solidFill>
                  <a:srgbClr val="FF0000"/>
                </a:solidFill>
              </a:rPr>
              <a:t>LHC</a:t>
            </a:r>
          </a:p>
        </p:txBody>
      </p:sp>
      <p:sp>
        <p:nvSpPr>
          <p:cNvPr id="9" name="Oval 8"/>
          <p:cNvSpPr/>
          <p:nvPr/>
        </p:nvSpPr>
        <p:spPr>
          <a:xfrm>
            <a:off x="3352800" y="2389825"/>
            <a:ext cx="1592522" cy="1676400"/>
          </a:xfrm>
          <a:prstGeom prst="ellipse">
            <a:avLst/>
          </a:prstGeom>
          <a:effectLst>
            <a:glow rad="1016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>
                <a:solidFill>
                  <a:srgbClr val="FF0000"/>
                </a:solidFill>
                <a:effectLst>
                  <a:glow rad="190500">
                    <a:schemeClr val="accent6">
                      <a:alpha val="75000"/>
                    </a:schemeClr>
                  </a:glow>
                </a:effectLst>
              </a:rPr>
              <a:t>2030</a:t>
            </a:r>
            <a:endParaRPr lang="pl-PL" dirty="0">
              <a:solidFill>
                <a:srgbClr val="FF0000"/>
              </a:solidFill>
              <a:effectLst>
                <a:glow rad="190500">
                  <a:schemeClr val="accent6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CD929-7E96-A746-B16B-E4A7CE3043A1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1116013" y="0"/>
            <a:ext cx="6769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800" i="1" dirty="0" smtClean="0">
                <a:solidFill>
                  <a:schemeClr val="folHlink"/>
                </a:solidFill>
              </a:rPr>
              <a:t>Conclusions</a:t>
            </a:r>
            <a:endParaRPr lang="en-US" sz="4800" i="1" dirty="0">
              <a:solidFill>
                <a:schemeClr val="folHlink"/>
              </a:solidFill>
            </a:endParaRP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468313" y="1143000"/>
            <a:ext cx="80645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99FF33"/>
                </a:solidFill>
                <a:latin typeface="Arial" pitchFamily="-110" charset="0"/>
              </a:rPr>
              <a:t>During last years there was great progress in the</a:t>
            </a:r>
            <a:br>
              <a:rPr lang="pl-PL" dirty="0" smtClean="0">
                <a:solidFill>
                  <a:srgbClr val="99FF33"/>
                </a:solidFill>
                <a:latin typeface="Arial" pitchFamily="-110" charset="0"/>
              </a:rPr>
            </a:br>
            <a:r>
              <a:rPr lang="pl-PL" dirty="0" smtClean="0">
                <a:solidFill>
                  <a:srgbClr val="99FF33"/>
                </a:solidFill>
                <a:latin typeface="Arial" pitchFamily="-110" charset="0"/>
              </a:rPr>
              <a:t>    neutrino physics 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dirty="0">
                <a:latin typeface="Arial" pitchFamily="-110" charset="0"/>
              </a:rPr>
              <a:t> </a:t>
            </a:r>
            <a:r>
              <a:rPr lang="pl-PL" dirty="0" smtClean="0">
                <a:latin typeface="Arial" pitchFamily="-110" charset="0"/>
              </a:rPr>
              <a:t> </a:t>
            </a:r>
            <a:r>
              <a:rPr lang="pl-PL" dirty="0" smtClean="0">
                <a:solidFill>
                  <a:srgbClr val="FFFF00"/>
                </a:solidFill>
                <a:latin typeface="Arial" pitchFamily="-110" charset="0"/>
              </a:rPr>
              <a:t>Lepton sector is completely different then the quark</a:t>
            </a:r>
            <a:br>
              <a:rPr lang="pl-PL" dirty="0" smtClean="0">
                <a:solidFill>
                  <a:srgbClr val="FFFF00"/>
                </a:solidFill>
                <a:latin typeface="Arial" pitchFamily="-110" charset="0"/>
              </a:rPr>
            </a:br>
            <a:r>
              <a:rPr lang="pl-PL" dirty="0" smtClean="0">
                <a:solidFill>
                  <a:srgbClr val="FFFF00"/>
                </a:solidFill>
                <a:latin typeface="Arial" pitchFamily="-110" charset="0"/>
              </a:rPr>
              <a:t>    sector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dirty="0">
                <a:latin typeface="Arial" pitchFamily="-110" charset="0"/>
              </a:rPr>
              <a:t> </a:t>
            </a:r>
            <a:r>
              <a:rPr lang="pl-PL" dirty="0" smtClean="0">
                <a:latin typeface="Arial" pitchFamily="-110" charset="0"/>
              </a:rPr>
              <a:t> </a:t>
            </a:r>
            <a:r>
              <a:rPr lang="pl-PL" dirty="0" smtClean="0">
                <a:solidFill>
                  <a:srgbClr val="CCECFF"/>
                </a:solidFill>
                <a:latin typeface="Arial" pitchFamily="-110" charset="0"/>
              </a:rPr>
              <a:t>To understand the neutrino masses we have to go</a:t>
            </a:r>
            <a:br>
              <a:rPr lang="pl-PL" dirty="0" smtClean="0">
                <a:solidFill>
                  <a:srgbClr val="CCECFF"/>
                </a:solidFill>
                <a:latin typeface="Arial" pitchFamily="-110" charset="0"/>
              </a:rPr>
            </a:br>
            <a:r>
              <a:rPr lang="pl-PL" dirty="0" smtClean="0">
                <a:solidFill>
                  <a:srgbClr val="CCECFF"/>
                </a:solidFill>
                <a:latin typeface="Arial" pitchFamily="-110" charset="0"/>
              </a:rPr>
              <a:t>     beyond the SM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dirty="0" smtClean="0">
                <a:latin typeface="Arial" pitchFamily="-110" charset="0"/>
              </a:rPr>
              <a:t>  May be to understand the neutrinos we have to enlarge</a:t>
            </a:r>
            <a:br>
              <a:rPr lang="pl-PL" dirty="0" smtClean="0">
                <a:latin typeface="Arial" pitchFamily="-110" charset="0"/>
              </a:rPr>
            </a:br>
            <a:r>
              <a:rPr lang="pl-PL" dirty="0" smtClean="0">
                <a:latin typeface="Arial" pitchFamily="-110" charset="0"/>
              </a:rPr>
              <a:t>    the number of dimensions</a:t>
            </a:r>
            <a:endParaRPr lang="pl-PL" dirty="0" smtClean="0">
              <a:solidFill>
                <a:schemeClr val="hlink"/>
              </a:solidFill>
              <a:latin typeface="Arial" pitchFamily="-110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dirty="0">
                <a:latin typeface="Arial" pitchFamily="-110" charset="0"/>
              </a:rPr>
              <a:t> </a:t>
            </a:r>
            <a:r>
              <a:rPr lang="pl-PL" dirty="0" smtClean="0">
                <a:latin typeface="Arial" pitchFamily="-110" charset="0"/>
              </a:rPr>
              <a:t> </a:t>
            </a:r>
            <a:r>
              <a:rPr lang="pl-PL" dirty="0" smtClean="0">
                <a:solidFill>
                  <a:schemeClr val="folHlink"/>
                </a:solidFill>
                <a:latin typeface="Arial" pitchFamily="-110" charset="0"/>
              </a:rPr>
              <a:t>Neutrinos can give information about force unification </a:t>
            </a:r>
            <a:br>
              <a:rPr lang="pl-PL" dirty="0" smtClean="0">
                <a:solidFill>
                  <a:schemeClr val="folHlink"/>
                </a:solidFill>
                <a:latin typeface="Arial" pitchFamily="-110" charset="0"/>
              </a:rPr>
            </a:br>
            <a:r>
              <a:rPr lang="pl-PL" dirty="0" smtClean="0">
                <a:solidFill>
                  <a:schemeClr val="folHlink"/>
                </a:solidFill>
                <a:latin typeface="Arial" pitchFamily="-110" charset="0"/>
              </a:rPr>
              <a:t>    GUT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dirty="0">
                <a:latin typeface="Arial" pitchFamily="-110" charset="0"/>
              </a:rPr>
              <a:t> </a:t>
            </a:r>
            <a:r>
              <a:rPr lang="pl-PL" dirty="0" smtClean="0">
                <a:latin typeface="Arial" pitchFamily="-110" charset="0"/>
              </a:rPr>
              <a:t> </a:t>
            </a:r>
            <a:r>
              <a:rPr lang="pl-PL" dirty="0" smtClean="0">
                <a:solidFill>
                  <a:srgbClr val="CCCC00"/>
                </a:solidFill>
                <a:latin typeface="Arial" pitchFamily="-110" charset="0"/>
              </a:rPr>
              <a:t>Neutrinos play the role in astrophysics and cosmology</a:t>
            </a:r>
            <a:endParaRPr lang="pl-PL" dirty="0">
              <a:solidFill>
                <a:srgbClr val="CCCC00"/>
              </a:solidFill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A6E7C-B637-0143-824D-0DDE5EA6563B}" type="slidenum">
              <a:rPr lang="en-IE"/>
              <a:pPr>
                <a:defRPr/>
              </a:pPr>
              <a:t>6</a:t>
            </a:fld>
            <a:endParaRPr lang="en-IE"/>
          </a:p>
        </p:txBody>
      </p:sp>
      <p:sp>
        <p:nvSpPr>
          <p:cNvPr id="32771" name="Rectangle 23"/>
          <p:cNvSpPr>
            <a:spLocks noChangeArrowheads="1"/>
          </p:cNvSpPr>
          <p:nvPr/>
        </p:nvSpPr>
        <p:spPr bwMode="auto">
          <a:xfrm>
            <a:off x="228600" y="3657600"/>
            <a:ext cx="89154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buFontTx/>
              <a:buBlip>
                <a:blip r:embed="rId3"/>
              </a:buBlip>
            </a:pPr>
            <a:r>
              <a:rPr lang="en-GB" altLang="ja-JP" dirty="0">
                <a:solidFill>
                  <a:srgbClr val="FFFF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In 1987 neutrinos from the supernova SN87A were observed</a:t>
            </a:r>
            <a:br>
              <a:rPr lang="en-GB" altLang="ja-JP" dirty="0">
                <a:solidFill>
                  <a:srgbClr val="FFFF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rgbClr val="FFFF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–  the  theory of supernova explosion was confirmed,  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buFontTx/>
              <a:buBlip>
                <a:blip r:embed="rId3"/>
              </a:buBlip>
            </a:pPr>
            <a:r>
              <a:rPr lang="en-GB" altLang="ja-JP" dirty="0">
                <a:solidFill>
                  <a:srgbClr val="CCCC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Gargamelle (1973), neutral currents exist – first indication</a:t>
            </a:r>
            <a:br>
              <a:rPr lang="en-GB" altLang="ja-JP" dirty="0">
                <a:solidFill>
                  <a:srgbClr val="CCCC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rgbClr val="CCCC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about Z  boson,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736725"/>
            <a:ext cx="8915400" cy="15700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spcAft>
                <a:spcPts val="3000"/>
              </a:spcAft>
              <a:buFontTx/>
              <a:buBlip>
                <a:blip r:embed="rId4"/>
              </a:buBlip>
              <a:defRPr/>
            </a:pPr>
            <a:r>
              <a:rPr lang="en-GB" altLang="ja-JP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(Years 60-70), neutrinos are parts of the leptons doublets –</a:t>
            </a:r>
            <a:br>
              <a:rPr lang="en-GB" altLang="ja-JP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Glashow, Weinberg  &amp; Salam of the unified model of</a:t>
            </a:r>
            <a:br>
              <a:rPr lang="en-GB" altLang="ja-JP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electromagnetic and week interaction was created – the</a:t>
            </a:r>
            <a:br>
              <a:rPr lang="en-GB" altLang="ja-JP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GB" altLang="ja-JP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  Model Standard,</a:t>
            </a:r>
            <a:endParaRPr lang="en-IE" dirty="0"/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04800" y="5257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IE"/>
              <a:t>In 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228600" y="52578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IE">
                <a:solidFill>
                  <a:srgbClr val="FFFF00"/>
                </a:solidFill>
              </a:rPr>
              <a:t> </a:t>
            </a:r>
            <a:r>
              <a:rPr lang="en-IE">
                <a:solidFill>
                  <a:srgbClr val="FFFF00"/>
                </a:solidFill>
                <a:latin typeface="Arial" pitchFamily="-110" charset="0"/>
              </a:rPr>
              <a:t>In LEP, 1989, in Z decay -  first observation that only three</a:t>
            </a:r>
            <a:br>
              <a:rPr lang="en-IE">
                <a:solidFill>
                  <a:srgbClr val="FFFF00"/>
                </a:solidFill>
                <a:latin typeface="Arial" pitchFamily="-110" charset="0"/>
              </a:rPr>
            </a:br>
            <a:r>
              <a:rPr lang="en-IE">
                <a:solidFill>
                  <a:srgbClr val="FFFF00"/>
                </a:solidFill>
                <a:latin typeface="Arial" pitchFamily="-110" charset="0"/>
              </a:rPr>
              <a:t>   generation of quarks and leptons exist in Nature, </a:t>
            </a:r>
            <a:r>
              <a:rPr lang="en-I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7" grpId="0"/>
      <p:bldP spid="327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382000" y="1676400"/>
            <a:ext cx="381000" cy="228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180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391400" y="84138"/>
          <a:ext cx="1524000" cy="6774354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1956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1960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70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1970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91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132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196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245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311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298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367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311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1980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432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412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318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227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375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344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541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598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498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449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1990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481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536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693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540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540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563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591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93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642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876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1006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2000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1195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1155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1119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1168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1001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1031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1094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829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  <a:tr h="59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8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Verdana"/>
                        </a:rPr>
                        <a:t>613</a:t>
                      </a: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11DF0-6F74-4C46-BF73-49DB83382747}" type="slidenum">
              <a:rPr lang="en-IE"/>
              <a:pPr>
                <a:defRPr/>
              </a:pPr>
              <a:t>7</a:t>
            </a:fld>
            <a:endParaRPr lang="en-IE"/>
          </a:p>
        </p:txBody>
      </p:sp>
      <p:sp>
        <p:nvSpPr>
          <p:cNvPr id="34927" name="Rectangle 21"/>
          <p:cNvSpPr>
            <a:spLocks noChangeArrowheads="1"/>
          </p:cNvSpPr>
          <p:nvPr/>
        </p:nvSpPr>
        <p:spPr bwMode="auto">
          <a:xfrm>
            <a:off x="304800" y="2667000"/>
            <a:ext cx="708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pl-PL">
                <a:solidFill>
                  <a:srgbClr val="CCECFF"/>
                </a:solidFill>
                <a:latin typeface="Arial" pitchFamily="-110" charset="0"/>
              </a:rPr>
              <a:t> Superkamiokande, in 1998, first real</a:t>
            </a:r>
            <a:br>
              <a:rPr lang="pl-PL">
                <a:solidFill>
                  <a:srgbClr val="CCECFF"/>
                </a:solidFill>
                <a:latin typeface="Arial" pitchFamily="-110" charset="0"/>
              </a:rPr>
            </a:br>
            <a:r>
              <a:rPr lang="pl-PL">
                <a:solidFill>
                  <a:srgbClr val="CCECFF"/>
                </a:solidFill>
                <a:latin typeface="Arial" pitchFamily="-110" charset="0"/>
              </a:rPr>
              <a:t>   confirmation that atmospheric neutrinos</a:t>
            </a:r>
            <a:br>
              <a:rPr lang="pl-PL">
                <a:solidFill>
                  <a:srgbClr val="CCECFF"/>
                </a:solidFill>
                <a:latin typeface="Arial" pitchFamily="-110" charset="0"/>
              </a:rPr>
            </a:br>
            <a:r>
              <a:rPr lang="pl-PL">
                <a:solidFill>
                  <a:srgbClr val="CCECFF"/>
                </a:solidFill>
                <a:latin typeface="Arial" pitchFamily="-110" charset="0"/>
              </a:rPr>
              <a:t>   oscillate – neutrinos are massive particles – </a:t>
            </a:r>
            <a:br>
              <a:rPr lang="pl-PL">
                <a:solidFill>
                  <a:srgbClr val="CCECFF"/>
                </a:solidFill>
                <a:latin typeface="Arial" pitchFamily="-110" charset="0"/>
              </a:rPr>
            </a:br>
            <a:r>
              <a:rPr lang="pl-PL">
                <a:solidFill>
                  <a:srgbClr val="CCECFF"/>
                </a:solidFill>
                <a:latin typeface="Arial" pitchFamily="-110" charset="0"/>
              </a:rPr>
              <a:t>   </a:t>
            </a:r>
            <a:r>
              <a:rPr lang="pl-PL">
                <a:solidFill>
                  <a:srgbClr val="FF6600"/>
                </a:solidFill>
                <a:latin typeface="Arial" pitchFamily="-110" charset="0"/>
              </a:rPr>
              <a:t>the Standard Model has to be extended</a:t>
            </a:r>
          </a:p>
        </p:txBody>
      </p:sp>
      <p:sp>
        <p:nvSpPr>
          <p:cNvPr id="34928" name="TextBox 22"/>
          <p:cNvSpPr txBox="1">
            <a:spLocks noChangeArrowheads="1"/>
          </p:cNvSpPr>
          <p:nvPr/>
        </p:nvSpPr>
        <p:spPr bwMode="auto">
          <a:xfrm>
            <a:off x="1295400" y="5562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1800"/>
              <a:t>JJaak </a:t>
            </a:r>
          </a:p>
        </p:txBody>
      </p:sp>
      <p:sp>
        <p:nvSpPr>
          <p:cNvPr id="34929" name="TextBox 23"/>
          <p:cNvSpPr txBox="1">
            <a:spLocks noChangeArrowheads="1"/>
          </p:cNvSpPr>
          <p:nvPr/>
        </p:nvSpPr>
        <p:spPr bwMode="auto">
          <a:xfrm>
            <a:off x="76200" y="4962525"/>
            <a:ext cx="701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pl-PL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27" charset="0"/>
                <a:ea typeface="Comic Sans MS" pitchFamily="27" charset="0"/>
                <a:cs typeface="Comic Sans MS" pitchFamily="27" charset="0"/>
              </a:rPr>
              <a:t>How to extend </a:t>
            </a:r>
          </a:p>
          <a:p>
            <a:pPr algn="ctr">
              <a:defRPr/>
            </a:pPr>
            <a:r>
              <a:rPr lang="pl-PL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27" charset="0"/>
                <a:ea typeface="Comic Sans MS" pitchFamily="27" charset="0"/>
                <a:cs typeface="Comic Sans MS" pitchFamily="27" charset="0"/>
              </a:rPr>
              <a:t>the Standard Model???? </a:t>
            </a:r>
          </a:p>
        </p:txBody>
      </p:sp>
      <p:sp>
        <p:nvSpPr>
          <p:cNvPr id="34930" name="TextBox 7"/>
          <p:cNvSpPr txBox="1">
            <a:spLocks noChangeArrowheads="1"/>
          </p:cNvSpPr>
          <p:nvPr/>
        </p:nvSpPr>
        <p:spPr bwMode="auto">
          <a:xfrm>
            <a:off x="304800" y="5334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IE">
                <a:solidFill>
                  <a:srgbClr val="FFFF00"/>
                </a:solidFill>
                <a:latin typeface="Arial" pitchFamily="-110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Arial" pitchFamily="-110" charset="0"/>
              </a:rPr>
              <a:t>Between 1998 and 2003 – solar neutrino</a:t>
            </a:r>
            <a:br>
              <a:rPr lang="en-GB" dirty="0">
                <a:solidFill>
                  <a:srgbClr val="FFFF00"/>
                </a:solidFill>
                <a:latin typeface="Arial" pitchFamily="-110" charset="0"/>
              </a:rPr>
            </a:br>
            <a:r>
              <a:rPr lang="en-GB" dirty="0">
                <a:solidFill>
                  <a:srgbClr val="FFFF00"/>
                </a:solidFill>
                <a:latin typeface="Arial" pitchFamily="-110" charset="0"/>
              </a:rPr>
              <a:t>   problem was resolved – first independent proof</a:t>
            </a:r>
            <a:br>
              <a:rPr lang="en-GB" dirty="0">
                <a:solidFill>
                  <a:srgbClr val="FFFF00"/>
                </a:solidFill>
                <a:latin typeface="Arial" pitchFamily="-110" charset="0"/>
              </a:rPr>
            </a:br>
            <a:r>
              <a:rPr lang="en-GB" dirty="0">
                <a:solidFill>
                  <a:srgbClr val="FFFF00"/>
                </a:solidFill>
                <a:latin typeface="Arial" pitchFamily="-110" charset="0"/>
              </a:rPr>
              <a:t>   that Bethe model of energy creation in stars –</a:t>
            </a:r>
            <a:br>
              <a:rPr lang="en-GB" dirty="0">
                <a:solidFill>
                  <a:srgbClr val="FFFF00"/>
                </a:solidFill>
                <a:latin typeface="Arial" pitchFamily="-110" charset="0"/>
              </a:rPr>
            </a:br>
            <a:r>
              <a:rPr lang="en-GB" dirty="0">
                <a:solidFill>
                  <a:srgbClr val="FFFF00"/>
                </a:solidFill>
                <a:latin typeface="Arial" pitchFamily="-110" charset="0"/>
              </a:rPr>
              <a:t>   hydrogen nucleosynthesis is correct</a:t>
            </a:r>
            <a:endParaRPr lang="en-GB" dirty="0"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7" grpId="0"/>
      <p:bldP spid="34929" grpId="0"/>
      <p:bldP spid="349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A6FCB-9E95-AD44-9098-7C5D1672146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135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Neutrinos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in </a:t>
            </a:r>
          </a:p>
          <a:p>
            <a:pPr algn="ctr">
              <a:spcBef>
                <a:spcPct val="50000"/>
              </a:spcBef>
            </a:pPr>
            <a:r>
              <a:rPr lang="pl-PL" sz="5400" b="1">
                <a:solidFill>
                  <a:srgbClr val="FF9900"/>
                </a:solidFill>
                <a:latin typeface="Arial" pitchFamily="-110" charset="0"/>
              </a:rPr>
              <a:t>the Standard Model</a:t>
            </a:r>
            <a:endParaRPr lang="en-US" sz="5400" b="1" dirty="0">
              <a:solidFill>
                <a:srgbClr val="FF9900"/>
              </a:solidFill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9EAC9-FC3E-6A46-9385-20BECDAFE48F}" type="slidenum">
              <a:rPr lang="en-IE"/>
              <a:pPr>
                <a:defRPr/>
              </a:pPr>
              <a:t>9</a:t>
            </a:fld>
            <a:endParaRPr lang="en-IE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8991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ja-JP" sz="3600" b="1">
                <a:solidFill>
                  <a:srgbClr val="CCECFF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 </a:t>
            </a:r>
            <a:r>
              <a:rPr lang="pl-PL" altLang="ja-JP" sz="3600" b="1">
                <a:solidFill>
                  <a:srgbClr val="CCCC00"/>
                </a:solidFill>
                <a:latin typeface="Comic Sans MS" pitchFamily="-110" charset="0"/>
                <a:ea typeface="Comic Sans MS" pitchFamily="-110" charset="0"/>
                <a:cs typeface="Comic Sans MS" pitchFamily="-110" charset="0"/>
              </a:rPr>
              <a:t>2) Neutrinos in the Standard Model</a:t>
            </a:r>
            <a:endParaRPr lang="pl-PL" sz="3600" b="1">
              <a:solidFill>
                <a:srgbClr val="CCCC00"/>
              </a:solidFill>
              <a:latin typeface="Comic Sans MS" pitchFamily="-110" charset="0"/>
              <a:ea typeface="Comic Sans MS" pitchFamily="-110" charset="0"/>
              <a:cs typeface="Comic Sans MS" pitchFamily="-110" charset="0"/>
            </a:endParaRP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457200" y="1143000"/>
            <a:ext cx="769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IE" dirty="0">
                <a:solidFill>
                  <a:srgbClr val="CCFFCC"/>
                </a:solidFill>
                <a:latin typeface="Comic Sans MS"/>
                <a:ea typeface="Arial" pitchFamily="27" charset="0"/>
                <a:cs typeface="Comic Sans MS"/>
              </a:rPr>
              <a:t>  </a:t>
            </a:r>
            <a:r>
              <a:rPr lang="en-IE" dirty="0">
                <a:solidFill>
                  <a:srgbClr val="CCFFCC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Comic Sans MS"/>
                <a:ea typeface="Arial" pitchFamily="27" charset="0"/>
                <a:cs typeface="Comic Sans MS"/>
              </a:rPr>
              <a:t>1) There is no RH </a:t>
            </a:r>
            <a:r>
              <a:rPr lang="en-IE" dirty="0" smtClean="0">
                <a:solidFill>
                  <a:srgbClr val="CCFFCC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Comic Sans MS"/>
                <a:ea typeface="Arial" pitchFamily="27" charset="0"/>
                <a:cs typeface="Comic Sans MS"/>
              </a:rPr>
              <a:t>neutrinos,</a:t>
            </a:r>
          </a:p>
          <a:p>
            <a:pPr>
              <a:spcAft>
                <a:spcPts val="1200"/>
              </a:spcAft>
              <a:defRPr/>
            </a:pPr>
            <a:r>
              <a:rPr lang="en-IE" dirty="0">
                <a:solidFill>
                  <a:srgbClr val="CCFFCC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Comic Sans MS"/>
                <a:ea typeface="Arial" pitchFamily="27" charset="0"/>
                <a:cs typeface="Comic Sans MS"/>
              </a:rPr>
              <a:t>  2) There is only one Higgs doublet of SU(2)</a:t>
            </a:r>
            <a:r>
              <a:rPr lang="en-IE" baseline="-25000" dirty="0">
                <a:solidFill>
                  <a:srgbClr val="CCFFCC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Comic Sans MS"/>
                <a:ea typeface="Arial" pitchFamily="27" charset="0"/>
                <a:cs typeface="Comic Sans MS"/>
              </a:rPr>
              <a:t>L</a:t>
            </a:r>
            <a:r>
              <a:rPr lang="en-IE" dirty="0">
                <a:solidFill>
                  <a:srgbClr val="CCFFCC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Comic Sans MS"/>
                <a:ea typeface="Arial" pitchFamily="27" charset="0"/>
                <a:cs typeface="Comic Sans MS"/>
              </a:rPr>
              <a:t>,</a:t>
            </a:r>
          </a:p>
          <a:p>
            <a:pPr>
              <a:spcAft>
                <a:spcPts val="1200"/>
              </a:spcAft>
              <a:defRPr/>
            </a:pPr>
            <a:r>
              <a:rPr lang="en-IE" dirty="0">
                <a:solidFill>
                  <a:srgbClr val="CCFFCC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Comic Sans MS"/>
                <a:ea typeface="Arial" pitchFamily="27" charset="0"/>
                <a:cs typeface="Comic Sans MS"/>
              </a:rPr>
              <a:t>  3) Theory is renormalizable,</a:t>
            </a:r>
          </a:p>
        </p:txBody>
      </p:sp>
      <p:sp>
        <p:nvSpPr>
          <p:cNvPr id="10" name="Left Arrow Callout 9"/>
          <p:cNvSpPr/>
          <p:nvPr/>
        </p:nvSpPr>
        <p:spPr>
          <a:xfrm>
            <a:off x="4267200" y="3505200"/>
            <a:ext cx="4419600" cy="2443163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84636"/>
            </a:avLst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n>
                  <a:solidFill>
                    <a:srgbClr val="FF0000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But</a:t>
            </a:r>
          </a:p>
          <a:p>
            <a:pPr algn="ctr">
              <a:defRPr/>
            </a:pPr>
            <a:r>
              <a:rPr lang="pl-PL" dirty="0">
                <a:ln>
                  <a:solidFill>
                    <a:srgbClr val="FF0000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vanishing of neutrino mass is not guaranteed by any fundamental symmetry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743325"/>
            <a:ext cx="2895600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E" dirty="0">
                <a:latin typeface="Comic Sans MS"/>
                <a:cs typeface="Comic Sans MS"/>
              </a:rPr>
              <a:t>As a consequense: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572000"/>
            <a:ext cx="28956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E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alpha val="75000"/>
                    </a:schemeClr>
                  </a:glow>
                </a:effectLst>
              </a:rPr>
              <a:t>Neutrinos </a:t>
            </a:r>
          </a:p>
          <a:p>
            <a:pPr algn="ctr">
              <a:defRPr/>
            </a:pPr>
            <a:r>
              <a:rPr lang="en-IE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alpha val="75000"/>
                    </a:schemeClr>
                  </a:glow>
                </a:effectLst>
              </a:rPr>
              <a:t>are </a:t>
            </a:r>
          </a:p>
          <a:p>
            <a:pPr algn="ctr">
              <a:defRPr/>
            </a:pPr>
            <a:r>
              <a:rPr lang="en-IE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alpha val="75000"/>
                    </a:schemeClr>
                  </a:glow>
                </a:effectLst>
              </a:rPr>
              <a:t>massless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a">
  <a:themeElements>
    <a:clrScheme name="O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6164</TotalTime>
  <Words>3144</Words>
  <Application>Microsoft Macintosh PowerPoint</Application>
  <PresentationFormat>On-screen Show (4:3)</PresentationFormat>
  <Paragraphs>544</Paragraphs>
  <Slides>59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Orbita</vt:lpstr>
      <vt:lpstr>Office Theme</vt:lpstr>
      <vt:lpstr>Equation</vt:lpstr>
      <vt:lpstr>MathType 6.0 Equation</vt:lpstr>
      <vt:lpstr>Równanie</vt:lpstr>
      <vt:lpstr>Neutrina,  co nowego w teorii?</vt:lpstr>
      <vt:lpstr>Streszczenie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</dc:creator>
  <cp:lastModifiedBy>Marek Zrałek</cp:lastModifiedBy>
  <cp:revision>89</cp:revision>
  <dcterms:created xsi:type="dcterms:W3CDTF">2009-11-08T11:14:48Z</dcterms:created>
  <dcterms:modified xsi:type="dcterms:W3CDTF">2009-11-08T13:05:23Z</dcterms:modified>
</cp:coreProperties>
</file>